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A7EBBE-4578-4A11-A946-6BAC8FE006E4}">
  <a:tblStyle styleId="{7DA7EBBE-4578-4A11-A946-6BAC8FE006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Merriweather-bold.fntdata"/><Relationship Id="rId12" Type="http://schemas.openxmlformats.org/officeDocument/2006/relationships/slide" Target="slides/slide6.xml"/><Relationship Id="rId34" Type="http://schemas.openxmlformats.org/officeDocument/2006/relationships/font" Target="fonts/Merriweather-regular.fntdata"/><Relationship Id="rId15" Type="http://schemas.openxmlformats.org/officeDocument/2006/relationships/slide" Target="slides/slide9.xml"/><Relationship Id="rId37" Type="http://schemas.openxmlformats.org/officeDocument/2006/relationships/font" Target="fonts/Merriweather-boldItalic.fntdata"/><Relationship Id="rId14" Type="http://schemas.openxmlformats.org/officeDocument/2006/relationships/slide" Target="slides/slide8.xml"/><Relationship Id="rId36" Type="http://schemas.openxmlformats.org/officeDocument/2006/relationships/font" Target="fonts/Merriweather-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116f358c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116f358c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fce1600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fce1600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8dd52113fc1642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8dd52113fc164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dd52113fc1642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dd52113fc1642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01862352b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01862352b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dd52113fc1642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8dd52113fc1642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700">
              <a:solidFill>
                <a:schemeClr val="dk2"/>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fd5bc872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fd5bc872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fb779a85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fb779a85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fb779a85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fb779a85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00b8827a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00b8827a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01862352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01862352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01862352b_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01862352b_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01862352b_2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901862352b_2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0780825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0780825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fd5bc872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fd5bc872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09586e67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09586e67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00b8827a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00b8827a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01862352b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01862352b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fd5bc894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fd5bc894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fb779a85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fb779a85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fb779a85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fb779a85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dd52113fc1642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8dd52113fc1642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hyperlink" Target="mailto:rcurtin@clake.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clake.org"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1205525" y="1721950"/>
            <a:ext cx="1970851" cy="1733850"/>
          </a:xfrm>
          <a:prstGeom prst="rect">
            <a:avLst/>
          </a:prstGeom>
          <a:noFill/>
          <a:ln>
            <a:noFill/>
          </a:ln>
        </p:spPr>
      </p:pic>
      <p:sp>
        <p:nvSpPr>
          <p:cNvPr id="65" name="Google Shape;65;p13"/>
          <p:cNvSpPr txBox="1"/>
          <p:nvPr>
            <p:ph type="ctrTitle"/>
          </p:nvPr>
        </p:nvSpPr>
        <p:spPr>
          <a:xfrm>
            <a:off x="311700" y="539725"/>
            <a:ext cx="88323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Chautauqua Lake Reopening </a:t>
            </a:r>
            <a:endParaRPr/>
          </a:p>
          <a:p>
            <a:pPr indent="0" lvl="0" marL="0" rtl="0" algn="l">
              <a:spcBef>
                <a:spcPts val="0"/>
              </a:spcBef>
              <a:spcAft>
                <a:spcPts val="0"/>
              </a:spcAft>
              <a:buNone/>
            </a:pPr>
            <a:r>
              <a:rPr lang="en" sz="2400"/>
              <a:t>Informational Parent Meeting</a:t>
            </a:r>
            <a:endParaRPr sz="2400"/>
          </a:p>
          <a:p>
            <a:pPr indent="0" lvl="0" marL="0" rtl="0" algn="l">
              <a:spcBef>
                <a:spcPts val="0"/>
              </a:spcBef>
              <a:spcAft>
                <a:spcPts val="0"/>
              </a:spcAft>
              <a:buNone/>
            </a:pPr>
            <a:r>
              <a:t/>
            </a:r>
            <a:endParaRPr/>
          </a:p>
        </p:txBody>
      </p:sp>
      <p:sp>
        <p:nvSpPr>
          <p:cNvPr id="66" name="Google Shape;66;p13"/>
          <p:cNvSpPr txBox="1"/>
          <p:nvPr>
            <p:ph idx="1" type="subTitle"/>
          </p:nvPr>
        </p:nvSpPr>
        <p:spPr>
          <a:xfrm>
            <a:off x="4028450" y="3224700"/>
            <a:ext cx="7212900" cy="11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600">
                <a:solidFill>
                  <a:srgbClr val="FFFFFF"/>
                </a:solidFill>
                <a:latin typeface="Georgia"/>
                <a:ea typeface="Georgia"/>
                <a:cs typeface="Georgia"/>
                <a:sym typeface="Georgia"/>
              </a:rPr>
              <a:t>Chautauqua Lake </a:t>
            </a:r>
            <a:endParaRPr b="1" i="1" sz="2600">
              <a:solidFill>
                <a:srgbClr val="FFFFFF"/>
              </a:solidFill>
              <a:latin typeface="Georgia"/>
              <a:ea typeface="Georgia"/>
              <a:cs typeface="Georgia"/>
              <a:sym typeface="Georgia"/>
            </a:endParaRPr>
          </a:p>
          <a:p>
            <a:pPr indent="0" lvl="0" marL="457200" rtl="0" algn="l">
              <a:spcBef>
                <a:spcPts val="0"/>
              </a:spcBef>
              <a:spcAft>
                <a:spcPts val="0"/>
              </a:spcAft>
              <a:buNone/>
            </a:pPr>
            <a:r>
              <a:rPr b="1" i="1" lang="en" sz="2600">
                <a:solidFill>
                  <a:srgbClr val="FFFFFF"/>
                </a:solidFill>
                <a:latin typeface="Georgia"/>
                <a:ea typeface="Georgia"/>
                <a:cs typeface="Georgia"/>
                <a:sym typeface="Georgia"/>
              </a:rPr>
              <a:t>Stronger Together</a:t>
            </a:r>
            <a:r>
              <a:rPr b="1" i="1" lang="en" sz="1900">
                <a:solidFill>
                  <a:srgbClr val="000000"/>
                </a:solidFill>
                <a:latin typeface="Georgia"/>
                <a:ea typeface="Georgia"/>
                <a:cs typeface="Georgia"/>
                <a:sym typeface="Georgia"/>
              </a:rPr>
              <a:t> </a:t>
            </a:r>
            <a:endParaRPr i="1" sz="2300">
              <a:latin typeface="Georgia"/>
              <a:ea typeface="Georgia"/>
              <a:cs typeface="Georgia"/>
              <a:sym typeface="Georgia"/>
            </a:endParaRPr>
          </a:p>
        </p:txBody>
      </p:sp>
      <p:pic>
        <p:nvPicPr>
          <p:cNvPr id="67" name="Google Shape;67;p13"/>
          <p:cNvPicPr preferRelativeResize="0"/>
          <p:nvPr/>
        </p:nvPicPr>
        <p:blipFill>
          <a:blip r:embed="rId4">
            <a:alphaModFix/>
          </a:blip>
          <a:stretch>
            <a:fillRect/>
          </a:stretch>
        </p:blipFill>
        <p:spPr>
          <a:xfrm>
            <a:off x="7383725" y="0"/>
            <a:ext cx="1760275" cy="167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p:cNvPicPr preferRelativeResize="0"/>
          <p:nvPr/>
        </p:nvPicPr>
        <p:blipFill>
          <a:blip r:embed="rId3">
            <a:alphaModFix/>
          </a:blip>
          <a:stretch>
            <a:fillRect/>
          </a:stretch>
        </p:blipFill>
        <p:spPr>
          <a:xfrm>
            <a:off x="816425" y="0"/>
            <a:ext cx="7898951"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0" y="0"/>
            <a:ext cx="9101574" cy="531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Child Nutrition                           </a:t>
            </a:r>
            <a:r>
              <a:rPr lang="en" sz="1500">
                <a:solidFill>
                  <a:schemeClr val="accent2"/>
                </a:solidFill>
                <a:latin typeface="Roboto"/>
                <a:ea typeface="Roboto"/>
                <a:cs typeface="Roboto"/>
                <a:sym typeface="Roboto"/>
              </a:rPr>
              <a:t>Jennifer Shearer   </a:t>
            </a:r>
            <a:r>
              <a:rPr lang="en" sz="1500">
                <a:solidFill>
                  <a:srgbClr val="FFFFFF"/>
                </a:solidFill>
                <a:latin typeface="Roboto"/>
                <a:ea typeface="Roboto"/>
                <a:cs typeface="Roboto"/>
                <a:sym typeface="Roboto"/>
              </a:rPr>
              <a:t>jshearer@clake.org</a:t>
            </a:r>
            <a:endParaRPr>
              <a:solidFill>
                <a:srgbClr val="FFFFFF"/>
              </a:solidFill>
            </a:endParaRPr>
          </a:p>
        </p:txBody>
      </p:sp>
      <p:sp>
        <p:nvSpPr>
          <p:cNvPr id="140" name="Google Shape;140;p24"/>
          <p:cNvSpPr txBox="1"/>
          <p:nvPr/>
        </p:nvSpPr>
        <p:spPr>
          <a:xfrm>
            <a:off x="525325" y="1407150"/>
            <a:ext cx="7607100" cy="26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All food individually wrapped. No bulk condiments. No “share table.”</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No self service in the serving line, all food put on trays by the server.</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No “a la carte” to start until we are situated.</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No cash accepted by Cashier during meal service. Pre-pay account must be used.</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Breakfast cart as kids enter school in 3 locations.</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Students will wash hands/sanitize before and after meals.</a:t>
            </a:r>
            <a:endParaRPr sz="1500">
              <a:solidFill>
                <a:srgbClr val="666666"/>
              </a:solidFill>
              <a:latin typeface="Roboto"/>
              <a:ea typeface="Roboto"/>
              <a:cs typeface="Roboto"/>
              <a:sym typeface="Roboto"/>
            </a:endParaRPr>
          </a:p>
          <a:p>
            <a:pPr indent="-323850" lvl="1" marL="9144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Lunch delivered for grades K-2 classrooms, with pre-order form.</a:t>
            </a:r>
            <a:endParaRPr sz="1500">
              <a:solidFill>
                <a:srgbClr val="666666"/>
              </a:solidFill>
              <a:latin typeface="Roboto"/>
              <a:ea typeface="Roboto"/>
              <a:cs typeface="Roboto"/>
              <a:sym typeface="Roboto"/>
            </a:endParaRPr>
          </a:p>
          <a:p>
            <a:pPr indent="-323850" lvl="1" marL="9144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Lunch 3-12 in Cafeterias, HS Gym and Band Room.</a:t>
            </a:r>
            <a:endParaRPr sz="1500">
              <a:solidFill>
                <a:srgbClr val="666666"/>
              </a:solidFill>
              <a:latin typeface="Roboto"/>
              <a:ea typeface="Roboto"/>
              <a:cs typeface="Roboto"/>
              <a:sym typeface="Roboto"/>
            </a:endParaRPr>
          </a:p>
          <a:p>
            <a:pPr indent="-323850" lvl="2" marL="13716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Cohorts kept together</a:t>
            </a:r>
            <a:endParaRPr sz="1500">
              <a:solidFill>
                <a:srgbClr val="666666"/>
              </a:solidFill>
              <a:latin typeface="Roboto"/>
              <a:ea typeface="Roboto"/>
              <a:cs typeface="Roboto"/>
              <a:sym typeface="Roboto"/>
            </a:endParaRPr>
          </a:p>
          <a:p>
            <a:pPr indent="-323850" lvl="2" marL="13716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Tables divided</a:t>
            </a:r>
            <a:endParaRPr sz="1500">
              <a:solidFill>
                <a:srgbClr val="666666"/>
              </a:solidFill>
              <a:latin typeface="Roboto"/>
              <a:ea typeface="Roboto"/>
              <a:cs typeface="Roboto"/>
              <a:sym typeface="Roboto"/>
            </a:endParaRPr>
          </a:p>
          <a:p>
            <a:pPr indent="-323850" lvl="2" marL="13716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Limited kids at each table</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All tables/chairs/touch points will be sanitized between groups.</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No overlap of groups.</a:t>
            </a:r>
            <a:endParaRPr sz="1500">
              <a:solidFill>
                <a:srgbClr val="666666"/>
              </a:solidFill>
              <a:latin typeface="Roboto"/>
              <a:ea typeface="Roboto"/>
              <a:cs typeface="Roboto"/>
              <a:sym typeface="Roboto"/>
            </a:endParaRPr>
          </a:p>
          <a:p>
            <a:pPr indent="0" lvl="0" marL="457200" rtl="0" algn="l">
              <a:spcBef>
                <a:spcPts val="0"/>
              </a:spcBef>
              <a:spcAft>
                <a:spcPts val="0"/>
              </a:spcAft>
              <a:buNone/>
            </a:pPr>
            <a:r>
              <a:t/>
            </a:r>
            <a:endParaRPr sz="1200">
              <a:solidFill>
                <a:srgbClr val="666666"/>
              </a:solidFill>
              <a:latin typeface="Roboto"/>
              <a:ea typeface="Roboto"/>
              <a:cs typeface="Roboto"/>
              <a:sym typeface="Roboto"/>
            </a:endParaRPr>
          </a:p>
          <a:p>
            <a:pPr indent="0" lvl="0" marL="0" rtl="0" algn="l">
              <a:spcBef>
                <a:spcPts val="0"/>
              </a:spcBef>
              <a:spcAft>
                <a:spcPts val="0"/>
              </a:spcAft>
              <a:buNone/>
            </a:pPr>
            <a:r>
              <a:t/>
            </a:r>
            <a:endParaRPr sz="1200">
              <a:solidFill>
                <a:srgbClr val="666666"/>
              </a:solidFill>
              <a:latin typeface="Roboto"/>
              <a:ea typeface="Roboto"/>
              <a:cs typeface="Roboto"/>
              <a:sym typeface="Roboto"/>
            </a:endParaRPr>
          </a:p>
        </p:txBody>
      </p:sp>
      <p:pic>
        <p:nvPicPr>
          <p:cNvPr id="141" name="Google Shape;141;p24"/>
          <p:cNvPicPr preferRelativeResize="0"/>
          <p:nvPr/>
        </p:nvPicPr>
        <p:blipFill>
          <a:blip r:embed="rId3">
            <a:alphaModFix/>
          </a:blip>
          <a:stretch>
            <a:fillRect/>
          </a:stretch>
        </p:blipFill>
        <p:spPr>
          <a:xfrm>
            <a:off x="7383725" y="3471250"/>
            <a:ext cx="1760275" cy="167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  </a:t>
            </a:r>
            <a:r>
              <a:rPr lang="en"/>
              <a:t>Facilities                                      </a:t>
            </a:r>
            <a:r>
              <a:rPr lang="en" sz="1500">
                <a:solidFill>
                  <a:schemeClr val="accent2"/>
                </a:solidFill>
                <a:latin typeface="Roboto"/>
                <a:ea typeface="Roboto"/>
                <a:cs typeface="Roboto"/>
                <a:sym typeface="Roboto"/>
              </a:rPr>
              <a:t>Patrick Quinn   </a:t>
            </a:r>
            <a:r>
              <a:rPr lang="en" sz="1500">
                <a:solidFill>
                  <a:srgbClr val="FFFFFF"/>
                </a:solidFill>
                <a:latin typeface="Roboto"/>
                <a:ea typeface="Roboto"/>
                <a:cs typeface="Roboto"/>
                <a:sym typeface="Roboto"/>
              </a:rPr>
              <a:t>pquinn@clake.org</a:t>
            </a:r>
            <a:endParaRPr>
              <a:solidFill>
                <a:srgbClr val="FFFFFF"/>
              </a:solidFill>
            </a:endParaRPr>
          </a:p>
        </p:txBody>
      </p:sp>
      <p:sp>
        <p:nvSpPr>
          <p:cNvPr id="147" name="Google Shape;147;p25"/>
          <p:cNvSpPr txBox="1"/>
          <p:nvPr/>
        </p:nvSpPr>
        <p:spPr>
          <a:xfrm>
            <a:off x="465200" y="1280575"/>
            <a:ext cx="7607100" cy="26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666666"/>
                </a:solidFill>
                <a:latin typeface="Roboto"/>
                <a:ea typeface="Roboto"/>
                <a:cs typeface="Roboto"/>
                <a:sym typeface="Roboto"/>
              </a:rPr>
              <a:t>Water bottle filling stations</a:t>
            </a:r>
            <a:r>
              <a:rPr lang="en" sz="1500">
                <a:solidFill>
                  <a:srgbClr val="666666"/>
                </a:solidFill>
                <a:latin typeface="Roboto"/>
                <a:ea typeface="Roboto"/>
                <a:cs typeface="Roboto"/>
                <a:sym typeface="Roboto"/>
              </a:rPr>
              <a:t> </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chemeClr val="dk2"/>
                </a:solidFill>
                <a:latin typeface="Roboto"/>
                <a:ea typeface="Roboto"/>
                <a:cs typeface="Roboto"/>
                <a:sym typeface="Roboto"/>
              </a:rPr>
              <a:t>The water fountains will be closed; water bottle filling stations added.</a:t>
            </a:r>
            <a:endParaRPr sz="1500">
              <a:solidFill>
                <a:schemeClr val="dk2"/>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Currently have 2 at secondary and 4 more will be installed. </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K-6 sinks in classroom for bottle filling </a:t>
            </a:r>
            <a:endParaRPr sz="1500">
              <a:solidFill>
                <a:srgbClr val="666666"/>
              </a:solidFill>
              <a:latin typeface="Roboto"/>
              <a:ea typeface="Roboto"/>
              <a:cs typeface="Roboto"/>
              <a:sym typeface="Roboto"/>
            </a:endParaRPr>
          </a:p>
          <a:p>
            <a:pPr indent="0" lvl="0" marL="457200" rtl="0" algn="l">
              <a:spcBef>
                <a:spcPts val="0"/>
              </a:spcBef>
              <a:spcAft>
                <a:spcPts val="0"/>
              </a:spcAft>
              <a:buNone/>
            </a:pPr>
            <a:r>
              <a:t/>
            </a:r>
            <a:endParaRPr sz="1500">
              <a:solidFill>
                <a:srgbClr val="666666"/>
              </a:solidFill>
              <a:latin typeface="Roboto"/>
              <a:ea typeface="Roboto"/>
              <a:cs typeface="Roboto"/>
              <a:sym typeface="Roboto"/>
            </a:endParaRPr>
          </a:p>
          <a:p>
            <a:pPr indent="0" lvl="0" marL="0" rtl="0" algn="l">
              <a:spcBef>
                <a:spcPts val="0"/>
              </a:spcBef>
              <a:spcAft>
                <a:spcPts val="0"/>
              </a:spcAft>
              <a:buNone/>
            </a:pPr>
            <a:r>
              <a:rPr b="1" lang="en" sz="1500">
                <a:solidFill>
                  <a:srgbClr val="666666"/>
                </a:solidFill>
                <a:latin typeface="Roboto"/>
                <a:ea typeface="Roboto"/>
                <a:cs typeface="Roboto"/>
                <a:sym typeface="Roboto"/>
              </a:rPr>
              <a:t>Signage</a:t>
            </a:r>
            <a:endParaRPr b="1"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Social distancing and directional signage will be placed throughout the buildings on the floor, walls, and strategic locations.</a:t>
            </a:r>
            <a:endParaRPr sz="1500">
              <a:solidFill>
                <a:srgbClr val="666666"/>
              </a:solidFill>
              <a:latin typeface="Roboto"/>
              <a:ea typeface="Roboto"/>
              <a:cs typeface="Roboto"/>
              <a:sym typeface="Roboto"/>
            </a:endParaRPr>
          </a:p>
          <a:p>
            <a:pPr indent="0" lvl="0" marL="457200" rtl="0" algn="l">
              <a:spcBef>
                <a:spcPts val="0"/>
              </a:spcBef>
              <a:spcAft>
                <a:spcPts val="0"/>
              </a:spcAft>
              <a:buNone/>
            </a:pPr>
            <a:r>
              <a:t/>
            </a:r>
            <a:endParaRPr sz="1500">
              <a:solidFill>
                <a:srgbClr val="666666"/>
              </a:solidFill>
              <a:latin typeface="Roboto"/>
              <a:ea typeface="Roboto"/>
              <a:cs typeface="Roboto"/>
              <a:sym typeface="Roboto"/>
            </a:endParaRPr>
          </a:p>
          <a:p>
            <a:pPr indent="0" lvl="0" marL="0" rtl="0" algn="l">
              <a:spcBef>
                <a:spcPts val="0"/>
              </a:spcBef>
              <a:spcAft>
                <a:spcPts val="0"/>
              </a:spcAft>
              <a:buNone/>
            </a:pPr>
            <a:r>
              <a:rPr b="1" lang="en" sz="1500">
                <a:solidFill>
                  <a:srgbClr val="666666"/>
                </a:solidFill>
                <a:latin typeface="Roboto"/>
                <a:ea typeface="Roboto"/>
                <a:cs typeface="Roboto"/>
                <a:sym typeface="Roboto"/>
              </a:rPr>
              <a:t>Cleaning &amp; Partitioning</a:t>
            </a:r>
            <a:endParaRPr b="1"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A schedule has been created to provide disinfection of all the high touch surfaces in the building.’</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Plastic partitioning will be installed for all office locations in the elementary building, HS office, HS guidance and Cafeteria (cafeteria lines &amp; tables).</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All B&amp;G staff members have been trained in the proper cleaning and disinfecting of the building.</a:t>
            </a:r>
            <a:endParaRPr sz="1500">
              <a:solidFill>
                <a:srgbClr val="666666"/>
              </a:solidFill>
              <a:latin typeface="Roboto"/>
              <a:ea typeface="Roboto"/>
              <a:cs typeface="Roboto"/>
              <a:sym typeface="Roboto"/>
            </a:endParaRPr>
          </a:p>
          <a:p>
            <a:pPr indent="0" lvl="0" marL="0" rtl="0" algn="l">
              <a:spcBef>
                <a:spcPts val="0"/>
              </a:spcBef>
              <a:spcAft>
                <a:spcPts val="0"/>
              </a:spcAft>
              <a:buNone/>
            </a:pPr>
            <a:r>
              <a:t/>
            </a:r>
            <a:endParaRPr sz="1900">
              <a:solidFill>
                <a:srgbClr val="666666"/>
              </a:solidFill>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p:txBody>
      </p:sp>
      <p:pic>
        <p:nvPicPr>
          <p:cNvPr id="148" name="Google Shape;148;p25"/>
          <p:cNvPicPr preferRelativeResize="0"/>
          <p:nvPr/>
        </p:nvPicPr>
        <p:blipFill>
          <a:blip r:embed="rId3">
            <a:alphaModFix/>
          </a:blip>
          <a:stretch>
            <a:fillRect/>
          </a:stretch>
        </p:blipFill>
        <p:spPr>
          <a:xfrm>
            <a:off x="7715250" y="1403500"/>
            <a:ext cx="1428750" cy="135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1299476" y="0"/>
            <a:ext cx="6656298" cy="51435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7383725" y="3471250"/>
            <a:ext cx="1760275" cy="1672250"/>
          </a:xfrm>
          <a:prstGeom prst="rect">
            <a:avLst/>
          </a:prstGeom>
          <a:noFill/>
          <a:ln>
            <a:noFill/>
          </a:ln>
        </p:spPr>
      </p:pic>
      <p:sp>
        <p:nvSpPr>
          <p:cNvPr id="159" name="Google Shape;159;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Transportation                              </a:t>
            </a:r>
            <a:r>
              <a:rPr lang="en" sz="1500">
                <a:solidFill>
                  <a:schemeClr val="accent2"/>
                </a:solidFill>
                <a:latin typeface="Roboto"/>
                <a:ea typeface="Roboto"/>
                <a:cs typeface="Roboto"/>
                <a:sym typeface="Roboto"/>
              </a:rPr>
              <a:t>Jim Morrison   </a:t>
            </a:r>
            <a:r>
              <a:rPr lang="en" sz="1500">
                <a:solidFill>
                  <a:srgbClr val="FFFFFF"/>
                </a:solidFill>
                <a:latin typeface="Roboto"/>
                <a:ea typeface="Roboto"/>
                <a:cs typeface="Roboto"/>
                <a:sym typeface="Roboto"/>
              </a:rPr>
              <a:t>jmorrison@clake.org</a:t>
            </a:r>
            <a:endParaRPr>
              <a:solidFill>
                <a:srgbClr val="FFFFFF"/>
              </a:solidFill>
            </a:endParaRPr>
          </a:p>
        </p:txBody>
      </p:sp>
      <p:sp>
        <p:nvSpPr>
          <p:cNvPr id="160" name="Google Shape;160;p27"/>
          <p:cNvSpPr txBox="1"/>
          <p:nvPr/>
        </p:nvSpPr>
        <p:spPr>
          <a:xfrm>
            <a:off x="602700" y="1599700"/>
            <a:ext cx="71988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600">
              <a:solidFill>
                <a:srgbClr val="666666"/>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Seating 1 per seat unless students are from the same household</a:t>
            </a:r>
            <a:endParaRPr sz="1600">
              <a:solidFill>
                <a:srgbClr val="666666"/>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Students have assigned seating</a:t>
            </a:r>
            <a:endParaRPr sz="1600">
              <a:solidFill>
                <a:srgbClr val="666666"/>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Staggered loading and unloading at school entrances</a:t>
            </a:r>
            <a:endParaRPr sz="1600">
              <a:solidFill>
                <a:srgbClr val="666666"/>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chemeClr val="dk2"/>
                </a:solidFill>
                <a:latin typeface="Roboto"/>
                <a:ea typeface="Roboto"/>
                <a:cs typeface="Roboto"/>
                <a:sym typeface="Roboto"/>
              </a:rPr>
              <a:t>1 pick up and drop off location</a:t>
            </a:r>
            <a:endParaRPr sz="1600">
              <a:solidFill>
                <a:srgbClr val="666666"/>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Bus disinfection and cleaning procedures after each use</a:t>
            </a:r>
            <a:endParaRPr sz="1600">
              <a:solidFill>
                <a:srgbClr val="666666"/>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Addition of 2-3 am/pm runs to accommodate reduced bus seating</a:t>
            </a:r>
            <a:endParaRPr sz="1600">
              <a:solidFill>
                <a:srgbClr val="666666"/>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4" name="Shape 164"/>
        <p:cNvGrpSpPr/>
        <p:nvPr/>
      </p:nvGrpSpPr>
      <p:grpSpPr>
        <a:xfrm>
          <a:off x="0" y="0"/>
          <a:ext cx="0" cy="0"/>
          <a:chOff x="0" y="0"/>
          <a:chExt cx="0" cy="0"/>
        </a:xfrm>
      </p:grpSpPr>
      <p:pic>
        <p:nvPicPr>
          <p:cNvPr id="165" name="Google Shape;165;p28"/>
          <p:cNvPicPr preferRelativeResize="0"/>
          <p:nvPr/>
        </p:nvPicPr>
        <p:blipFill>
          <a:blip r:embed="rId3">
            <a:alphaModFix/>
          </a:blip>
          <a:stretch>
            <a:fillRect/>
          </a:stretch>
        </p:blipFill>
        <p:spPr>
          <a:xfrm>
            <a:off x="1280837" y="28575"/>
            <a:ext cx="6582337" cy="5086351"/>
          </a:xfrm>
          <a:prstGeom prst="rect">
            <a:avLst/>
          </a:prstGeom>
          <a:noFill/>
          <a:ln>
            <a:noFill/>
          </a:ln>
        </p:spPr>
      </p:pic>
      <p:sp>
        <p:nvSpPr>
          <p:cNvPr id="166" name="Google Shape;166;p28"/>
          <p:cNvSpPr txBox="1"/>
          <p:nvPr/>
        </p:nvSpPr>
        <p:spPr>
          <a:xfrm>
            <a:off x="8298650" y="4298150"/>
            <a:ext cx="654900" cy="6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Roboto"/>
                <a:ea typeface="Roboto"/>
                <a:cs typeface="Roboto"/>
                <a:sym typeface="Roboto"/>
              </a:rPr>
              <a:t>RC</a:t>
            </a:r>
            <a:endParaRPr b="1">
              <a:solidFill>
                <a:schemeClr val="accent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pic>
        <p:nvPicPr>
          <p:cNvPr id="171" name="Google Shape;171;p29"/>
          <p:cNvPicPr preferRelativeResize="0"/>
          <p:nvPr/>
        </p:nvPicPr>
        <p:blipFill>
          <a:blip r:embed="rId3">
            <a:alphaModFix/>
          </a:blip>
          <a:stretch>
            <a:fillRect/>
          </a:stretch>
        </p:blipFill>
        <p:spPr>
          <a:xfrm>
            <a:off x="1263675" y="0"/>
            <a:ext cx="6656306" cy="5143503"/>
          </a:xfrm>
          <a:prstGeom prst="rect">
            <a:avLst/>
          </a:prstGeom>
          <a:noFill/>
          <a:ln>
            <a:noFill/>
          </a:ln>
        </p:spPr>
      </p:pic>
      <p:sp>
        <p:nvSpPr>
          <p:cNvPr id="172" name="Google Shape;172;p29"/>
          <p:cNvSpPr txBox="1"/>
          <p:nvPr/>
        </p:nvSpPr>
        <p:spPr>
          <a:xfrm>
            <a:off x="8298650" y="4298150"/>
            <a:ext cx="654900" cy="6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Roboto"/>
                <a:ea typeface="Roboto"/>
                <a:cs typeface="Roboto"/>
                <a:sym typeface="Roboto"/>
              </a:rPr>
              <a:t>ML</a:t>
            </a:r>
            <a:endParaRPr b="1">
              <a:solidFill>
                <a:schemeClr val="accent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p:cNvPicPr preferRelativeResize="0"/>
          <p:nvPr/>
        </p:nvPicPr>
        <p:blipFill>
          <a:blip r:embed="rId3">
            <a:alphaModFix/>
          </a:blip>
          <a:stretch>
            <a:fillRect/>
          </a:stretch>
        </p:blipFill>
        <p:spPr>
          <a:xfrm>
            <a:off x="3847575" y="3671650"/>
            <a:ext cx="1549300" cy="1471825"/>
          </a:xfrm>
          <a:prstGeom prst="rect">
            <a:avLst/>
          </a:prstGeom>
          <a:noFill/>
          <a:ln>
            <a:noFill/>
          </a:ln>
        </p:spPr>
      </p:pic>
      <p:sp>
        <p:nvSpPr>
          <p:cNvPr id="178" name="Google Shape;178;p30"/>
          <p:cNvSpPr txBox="1"/>
          <p:nvPr>
            <p:ph type="title"/>
          </p:nvPr>
        </p:nvSpPr>
        <p:spPr>
          <a:xfrm>
            <a:off x="311725" y="500925"/>
            <a:ext cx="90309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Classrooms &amp; Transitions          </a:t>
            </a:r>
            <a:r>
              <a:rPr lang="en" sz="1500">
                <a:solidFill>
                  <a:schemeClr val="accent2"/>
                </a:solidFill>
                <a:latin typeface="Roboto"/>
                <a:ea typeface="Roboto"/>
                <a:cs typeface="Roboto"/>
                <a:sym typeface="Roboto"/>
              </a:rPr>
              <a:t>Rachel Curtin   &amp; Meg Lundgren</a:t>
            </a:r>
            <a:endParaRPr sz="1500">
              <a:solidFill>
                <a:schemeClr val="accent2"/>
              </a:solidFill>
              <a:latin typeface="Roboto"/>
              <a:ea typeface="Roboto"/>
              <a:cs typeface="Roboto"/>
              <a:sym typeface="Roboto"/>
            </a:endParaRPr>
          </a:p>
          <a:p>
            <a:pPr indent="0" lvl="0" marL="0" rtl="0" algn="l">
              <a:spcBef>
                <a:spcPts val="0"/>
              </a:spcBef>
              <a:spcAft>
                <a:spcPts val="0"/>
              </a:spcAft>
              <a:buNone/>
            </a:pPr>
            <a:r>
              <a:rPr lang="en" sz="1500">
                <a:solidFill>
                  <a:schemeClr val="accent2"/>
                </a:solidFill>
                <a:latin typeface="Roboto"/>
                <a:ea typeface="Roboto"/>
                <a:cs typeface="Roboto"/>
                <a:sym typeface="Roboto"/>
              </a:rPr>
              <a:t>                                                                                            </a:t>
            </a:r>
            <a:r>
              <a:rPr lang="en" sz="1500">
                <a:solidFill>
                  <a:srgbClr val="FFFFFF"/>
                </a:solidFill>
                <a:latin typeface="Roboto"/>
                <a:ea typeface="Roboto"/>
                <a:cs typeface="Roboto"/>
                <a:sym typeface="Roboto"/>
              </a:rPr>
              <a:t>   </a:t>
            </a:r>
            <a:r>
              <a:rPr lang="en" sz="1500">
                <a:solidFill>
                  <a:srgbClr val="FFFFFF"/>
                </a:solidFill>
                <a:uFill>
                  <a:noFill/>
                </a:uFill>
                <a:latin typeface="Roboto"/>
                <a:ea typeface="Roboto"/>
                <a:cs typeface="Roboto"/>
                <a:sym typeface="Roboto"/>
                <a:hlinkClick r:id="rId4"/>
              </a:rPr>
              <a:t>             rcurtin@clake.org</a:t>
            </a:r>
            <a:r>
              <a:rPr lang="en" sz="1500">
                <a:solidFill>
                  <a:srgbClr val="FFFFFF"/>
                </a:solidFill>
                <a:latin typeface="Roboto"/>
                <a:ea typeface="Roboto"/>
                <a:cs typeface="Roboto"/>
                <a:sym typeface="Roboto"/>
              </a:rPr>
              <a:t>    mlundgren@clake.org</a:t>
            </a:r>
            <a:endParaRPr sz="1500">
              <a:solidFill>
                <a:srgbClr val="FFFFFF"/>
              </a:solidFill>
              <a:latin typeface="Roboto"/>
              <a:ea typeface="Roboto"/>
              <a:cs typeface="Roboto"/>
              <a:sym typeface="Roboto"/>
            </a:endParaRPr>
          </a:p>
        </p:txBody>
      </p:sp>
      <p:sp>
        <p:nvSpPr>
          <p:cNvPr id="179" name="Google Shape;179;p30"/>
          <p:cNvSpPr txBox="1"/>
          <p:nvPr>
            <p:ph idx="1" type="body"/>
          </p:nvPr>
        </p:nvSpPr>
        <p:spPr>
          <a:xfrm>
            <a:off x="311700" y="1415075"/>
            <a:ext cx="3999900" cy="316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Elementary</a:t>
            </a:r>
            <a:endParaRPr b="1" sz="1500"/>
          </a:p>
          <a:p>
            <a:pPr indent="0" lvl="0" marL="0" rtl="0" algn="l">
              <a:spcBef>
                <a:spcPts val="1600"/>
              </a:spcBef>
              <a:spcAft>
                <a:spcPts val="0"/>
              </a:spcAft>
              <a:buNone/>
            </a:pPr>
            <a:r>
              <a:rPr lang="en"/>
              <a:t>Students will use socially distant traffic patterns and face coverings in the hallways.</a:t>
            </a:r>
            <a:endParaRPr/>
          </a:p>
          <a:p>
            <a:pPr indent="0" lvl="0" marL="0" rtl="0" algn="l">
              <a:spcBef>
                <a:spcPts val="1600"/>
              </a:spcBef>
              <a:spcAft>
                <a:spcPts val="0"/>
              </a:spcAft>
              <a:buNone/>
            </a:pPr>
            <a:r>
              <a:rPr lang="en"/>
              <a:t>Hallway traffic will be minimized.</a:t>
            </a:r>
            <a:endParaRPr/>
          </a:p>
          <a:p>
            <a:pPr indent="-311150" lvl="0" marL="457200" rtl="0" algn="l">
              <a:spcBef>
                <a:spcPts val="0"/>
              </a:spcBef>
              <a:spcAft>
                <a:spcPts val="0"/>
              </a:spcAft>
              <a:buSzPts val="1300"/>
              <a:buChar char="●"/>
            </a:pPr>
            <a:r>
              <a:rPr lang="en"/>
              <a:t>Content area t</a:t>
            </a:r>
            <a:r>
              <a:rPr lang="en"/>
              <a:t>eachers will travel to students for instructional blocks.</a:t>
            </a:r>
            <a:endParaRPr/>
          </a:p>
          <a:p>
            <a:pPr indent="-311150" lvl="0" marL="457200" rtl="0" algn="l">
              <a:spcBef>
                <a:spcPts val="0"/>
              </a:spcBef>
              <a:spcAft>
                <a:spcPts val="0"/>
              </a:spcAft>
              <a:buSzPts val="1300"/>
              <a:buChar char="●"/>
            </a:pPr>
            <a:r>
              <a:rPr lang="en"/>
              <a:t>Special areas will alternate between their classrooms, gen ed classroom push-in, and outdoor spaces.</a:t>
            </a:r>
            <a:endParaRPr/>
          </a:p>
          <a:p>
            <a:pPr indent="0" lvl="0" marL="457200" rtl="0" algn="l">
              <a:spcBef>
                <a:spcPts val="0"/>
              </a:spcBef>
              <a:spcAft>
                <a:spcPts val="0"/>
              </a:spcAft>
              <a:buNone/>
            </a:pPr>
            <a:r>
              <a:t/>
            </a:r>
            <a:endParaRPr/>
          </a:p>
          <a:p>
            <a:pPr indent="0" lvl="0" marL="0" rtl="0" algn="l">
              <a:spcBef>
                <a:spcPts val="0"/>
              </a:spcBef>
              <a:spcAft>
                <a:spcPts val="1600"/>
              </a:spcAft>
              <a:buNone/>
            </a:pPr>
            <a:r>
              <a:rPr lang="en"/>
              <a:t>Locker access will be minimal and staggered within classrooms and grade levels.</a:t>
            </a:r>
            <a:endParaRPr/>
          </a:p>
        </p:txBody>
      </p:sp>
      <p:sp>
        <p:nvSpPr>
          <p:cNvPr id="180" name="Google Shape;180;p30"/>
          <p:cNvSpPr txBox="1"/>
          <p:nvPr>
            <p:ph idx="2" type="body"/>
          </p:nvPr>
        </p:nvSpPr>
        <p:spPr>
          <a:xfrm>
            <a:off x="4832425" y="1415075"/>
            <a:ext cx="3999900" cy="372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t>Secondary</a:t>
            </a:r>
            <a:endParaRPr b="1" sz="1500"/>
          </a:p>
          <a:p>
            <a:pPr indent="-311150" lvl="0" marL="457200" rtl="0" algn="l">
              <a:spcBef>
                <a:spcPts val="0"/>
              </a:spcBef>
              <a:spcAft>
                <a:spcPts val="0"/>
              </a:spcAft>
              <a:buSzPts val="1300"/>
              <a:buChar char="●"/>
            </a:pPr>
            <a:r>
              <a:rPr lang="en"/>
              <a:t>Students transition in the halls with socially distant traffic pattern and face coverings. </a:t>
            </a:r>
            <a:endParaRPr/>
          </a:p>
          <a:p>
            <a:pPr indent="-311150" lvl="0" marL="457200" rtl="0" algn="l">
              <a:spcBef>
                <a:spcPts val="0"/>
              </a:spcBef>
              <a:spcAft>
                <a:spcPts val="0"/>
              </a:spcAft>
              <a:buSzPts val="1300"/>
              <a:buChar char="●"/>
            </a:pPr>
            <a:r>
              <a:rPr lang="en"/>
              <a:t>Locker access will be part of a student’s regular schedule, and not during hall transitions.  Locker assignments are based on this schedule, and students are separated by 6 feet from one another during their scheduled locker time.</a:t>
            </a:r>
            <a:r>
              <a:rPr lang="en"/>
              <a:t> </a:t>
            </a:r>
            <a:endParaRPr/>
          </a:p>
          <a:p>
            <a:pPr indent="-311150" lvl="0" marL="457200" rtl="0" algn="l">
              <a:spcBef>
                <a:spcPts val="0"/>
              </a:spcBef>
              <a:spcAft>
                <a:spcPts val="0"/>
              </a:spcAft>
              <a:buSzPts val="1300"/>
              <a:buChar char="●"/>
            </a:pPr>
            <a:r>
              <a:rPr lang="en"/>
              <a:t>Changes in room assignments for faculty will keep most 7th &amp; 8th grade transitions and classes separate from 9-12 transitions and classes. </a:t>
            </a:r>
            <a:endParaRPr/>
          </a:p>
          <a:p>
            <a:pPr indent="-311150" lvl="0" marL="457200" rtl="0" algn="l">
              <a:spcBef>
                <a:spcPts val="0"/>
              </a:spcBef>
              <a:spcAft>
                <a:spcPts val="0"/>
              </a:spcAft>
              <a:buSzPts val="1300"/>
              <a:buChar char="●"/>
            </a:pPr>
            <a:r>
              <a:rPr lang="en"/>
              <a:t>Strategic scheduling may have some students may remain in a classroom over two blocks.</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Map of School Showing Hallway Traffic Flow   Rachel Curtin</a:t>
            </a:r>
            <a:endParaRPr/>
          </a:p>
        </p:txBody>
      </p:sp>
      <p:sp>
        <p:nvSpPr>
          <p:cNvPr id="186" name="Google Shape;186;p31"/>
          <p:cNvSpPr/>
          <p:nvPr/>
        </p:nvSpPr>
        <p:spPr>
          <a:xfrm>
            <a:off x="838200" y="405775"/>
            <a:ext cx="7762800" cy="942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1"/>
          <p:cNvSpPr/>
          <p:nvPr/>
        </p:nvSpPr>
        <p:spPr>
          <a:xfrm>
            <a:off x="581025" y="3290425"/>
            <a:ext cx="7541100" cy="942900"/>
          </a:xfrm>
          <a:prstGeom prst="leftArrow">
            <a:avLst>
              <a:gd fmla="val 50000" name="adj1"/>
              <a:gd fmla="val 50000" name="adj2"/>
            </a:avLst>
          </a:prstGeom>
          <a:solidFill>
            <a:srgbClr val="A61C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1"/>
          <p:cNvSpPr txBox="1"/>
          <p:nvPr/>
        </p:nvSpPr>
        <p:spPr>
          <a:xfrm>
            <a:off x="2038350" y="556450"/>
            <a:ext cx="13335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2 Feet Walking lane</a:t>
            </a:r>
            <a:endParaRPr>
              <a:solidFill>
                <a:srgbClr val="FFFFFF"/>
              </a:solidFill>
              <a:latin typeface="Roboto"/>
              <a:ea typeface="Roboto"/>
              <a:cs typeface="Roboto"/>
              <a:sym typeface="Roboto"/>
            </a:endParaRPr>
          </a:p>
        </p:txBody>
      </p:sp>
      <p:sp>
        <p:nvSpPr>
          <p:cNvPr id="189" name="Google Shape;189;p31"/>
          <p:cNvSpPr txBox="1"/>
          <p:nvPr/>
        </p:nvSpPr>
        <p:spPr>
          <a:xfrm>
            <a:off x="5791200" y="3436375"/>
            <a:ext cx="13335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2 Feet Walking lane</a:t>
            </a:r>
            <a:endParaRPr>
              <a:solidFill>
                <a:srgbClr val="FFFFFF"/>
              </a:solidFill>
              <a:latin typeface="Roboto"/>
              <a:ea typeface="Roboto"/>
              <a:cs typeface="Roboto"/>
              <a:sym typeface="Roboto"/>
            </a:endParaRPr>
          </a:p>
        </p:txBody>
      </p:sp>
      <p:graphicFrame>
        <p:nvGraphicFramePr>
          <p:cNvPr id="190" name="Google Shape;190;p31"/>
          <p:cNvGraphicFramePr/>
          <p:nvPr/>
        </p:nvGraphicFramePr>
        <p:xfrm>
          <a:off x="838200" y="1150375"/>
          <a:ext cx="3000000" cy="3000000"/>
        </p:xfrm>
        <a:graphic>
          <a:graphicData uri="http://schemas.openxmlformats.org/drawingml/2006/table">
            <a:tbl>
              <a:tblPr>
                <a:noFill/>
                <a:tableStyleId>{7DA7EBBE-4578-4A11-A946-6BAC8FE006E4}</a:tableStyleId>
              </a:tblPr>
              <a:tblGrid>
                <a:gridCol w="658100"/>
                <a:gridCol w="658100"/>
                <a:gridCol w="658100"/>
                <a:gridCol w="658100"/>
                <a:gridCol w="658100"/>
                <a:gridCol w="658100"/>
                <a:gridCol w="658100"/>
                <a:gridCol w="658100"/>
                <a:gridCol w="658100"/>
                <a:gridCol w="658100"/>
                <a:gridCol w="702925"/>
              </a:tblGrid>
              <a:tr h="381000">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6 feet</a:t>
                      </a:r>
                      <a:endParaRPr/>
                    </a:p>
                  </a:txBody>
                  <a:tcPr marT="91425" marB="91425" marR="91425" marL="91425">
                    <a:solidFill>
                      <a:srgbClr val="C9DAF8"/>
                    </a:solidFill>
                  </a:tcPr>
                </a:tc>
                <a:tc>
                  <a:txBody>
                    <a:bodyPr/>
                    <a:lstStyle/>
                    <a:p>
                      <a:pPr indent="0" lvl="0" marL="0" rtl="0" algn="ctr">
                        <a:spcBef>
                          <a:spcPts val="0"/>
                        </a:spcBef>
                        <a:spcAft>
                          <a:spcPts val="0"/>
                        </a:spcAft>
                        <a:buNone/>
                      </a:pPr>
                      <a:r>
                        <a:rPr lang="en"/>
                        <a:t>o</a:t>
                      </a:r>
                      <a:r>
                        <a:rPr lang="en"/>
                        <a:t>f </a:t>
                      </a:r>
                      <a:endParaRPr/>
                    </a:p>
                  </a:txBody>
                  <a:tcPr marT="91425" marB="91425" marR="91425" marL="91425"/>
                </a:tc>
                <a:tc>
                  <a:txBody>
                    <a:bodyPr/>
                    <a:lstStyle/>
                    <a:p>
                      <a:pPr indent="0" lvl="0" marL="0" rtl="0" algn="l">
                        <a:spcBef>
                          <a:spcPts val="0"/>
                        </a:spcBef>
                        <a:spcAft>
                          <a:spcPts val="0"/>
                        </a:spcAft>
                        <a:buNone/>
                      </a:pPr>
                      <a:r>
                        <a:rPr lang="en"/>
                        <a:t>space</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tc>
              </a:tr>
            </a:tbl>
          </a:graphicData>
        </a:graphic>
      </p:graphicFrame>
      <p:cxnSp>
        <p:nvCxnSpPr>
          <p:cNvPr id="191" name="Google Shape;191;p31"/>
          <p:cNvCxnSpPr/>
          <p:nvPr/>
        </p:nvCxnSpPr>
        <p:spPr>
          <a:xfrm rot="10800000">
            <a:off x="4457625" y="1329700"/>
            <a:ext cx="9600" cy="457200"/>
          </a:xfrm>
          <a:prstGeom prst="straightConnector1">
            <a:avLst/>
          </a:prstGeom>
          <a:noFill/>
          <a:ln cap="flat" cmpd="sng" w="9525">
            <a:solidFill>
              <a:schemeClr val="dk2"/>
            </a:solidFill>
            <a:prstDash val="solid"/>
            <a:round/>
            <a:headEnd len="med" w="med" type="none"/>
            <a:tailEnd len="med" w="med" type="triangle"/>
          </a:ln>
        </p:spPr>
      </p:cxnSp>
      <p:cxnSp>
        <p:nvCxnSpPr>
          <p:cNvPr id="192" name="Google Shape;192;p31"/>
          <p:cNvCxnSpPr/>
          <p:nvPr/>
        </p:nvCxnSpPr>
        <p:spPr>
          <a:xfrm>
            <a:off x="4467225" y="2529850"/>
            <a:ext cx="0" cy="609600"/>
          </a:xfrm>
          <a:prstGeom prst="straightConnector1">
            <a:avLst/>
          </a:prstGeom>
          <a:noFill/>
          <a:ln cap="flat" cmpd="sng" w="9525">
            <a:solidFill>
              <a:schemeClr val="dk2"/>
            </a:solidFill>
            <a:prstDash val="solid"/>
            <a:round/>
            <a:headEnd len="med" w="med" type="none"/>
            <a:tailEnd len="med" w="med" type="triangle"/>
          </a:ln>
        </p:spPr>
      </p:cxnSp>
      <p:sp>
        <p:nvSpPr>
          <p:cNvPr id="193" name="Google Shape;193;p31"/>
          <p:cNvSpPr txBox="1"/>
          <p:nvPr/>
        </p:nvSpPr>
        <p:spPr>
          <a:xfrm>
            <a:off x="4128700" y="68950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Single File line, Face Coverings on, No locker stops</a:t>
            </a:r>
            <a:endParaRPr>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45500" y="0"/>
            <a:ext cx="87195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accent2"/>
                </a:solidFill>
              </a:rPr>
              <a:t>Zoom Meeting Protocols</a:t>
            </a:r>
            <a:r>
              <a:rPr lang="en" sz="2800"/>
              <a:t>        </a:t>
            </a:r>
            <a:r>
              <a:rPr lang="en" sz="1500">
                <a:solidFill>
                  <a:schemeClr val="accent2"/>
                </a:solidFill>
                <a:latin typeface="Roboto"/>
                <a:ea typeface="Roboto"/>
                <a:cs typeface="Roboto"/>
                <a:sym typeface="Roboto"/>
              </a:rPr>
              <a:t>Dr. Liddell Superintendent</a:t>
            </a:r>
            <a:endParaRPr sz="5000">
              <a:solidFill>
                <a:schemeClr val="accent2"/>
              </a:solidFill>
              <a:latin typeface="Roboto"/>
              <a:ea typeface="Roboto"/>
              <a:cs typeface="Roboto"/>
              <a:sym typeface="Roboto"/>
            </a:endParaRPr>
          </a:p>
        </p:txBody>
      </p:sp>
      <p:sp>
        <p:nvSpPr>
          <p:cNvPr id="73" name="Google Shape;73;p14"/>
          <p:cNvSpPr txBox="1"/>
          <p:nvPr>
            <p:ph idx="1" type="body"/>
          </p:nvPr>
        </p:nvSpPr>
        <p:spPr>
          <a:xfrm>
            <a:off x="263850" y="1173275"/>
            <a:ext cx="8406300" cy="9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Welcome &amp; Thank You for attending today’s parent meeting!    </a:t>
            </a:r>
            <a:endParaRPr b="1" sz="1800">
              <a:solidFill>
                <a:srgbClr val="3C78D8"/>
              </a:solidFill>
            </a:endParaRPr>
          </a:p>
          <a:p>
            <a:pPr indent="0" lvl="0" marL="0" rtl="0" algn="l">
              <a:spcBef>
                <a:spcPts val="1600"/>
              </a:spcBef>
              <a:spcAft>
                <a:spcPts val="0"/>
              </a:spcAft>
              <a:buNone/>
            </a:pPr>
            <a:r>
              <a:rPr lang="en" sz="1600"/>
              <a:t>A friendly reminder to please mute your microphone to reduce background noise.</a:t>
            </a:r>
            <a:endParaRPr sz="1600"/>
          </a:p>
          <a:p>
            <a:pPr indent="0" lvl="0" marL="0" rtl="0" algn="l">
              <a:spcBef>
                <a:spcPts val="1600"/>
              </a:spcBef>
              <a:spcAft>
                <a:spcPts val="0"/>
              </a:spcAft>
              <a:buNone/>
            </a:pPr>
            <a:r>
              <a:rPr lang="en" sz="1600"/>
              <a:t>Please place all questions in the chat. Whenever possible, they will be answered by the appropriate person in live time on the chat function. </a:t>
            </a:r>
            <a:endParaRPr sz="1600"/>
          </a:p>
          <a:p>
            <a:pPr indent="0" lvl="0" marL="0" rtl="0" algn="l">
              <a:spcBef>
                <a:spcPts val="1600"/>
              </a:spcBef>
              <a:spcAft>
                <a:spcPts val="0"/>
              </a:spcAft>
              <a:buNone/>
            </a:pPr>
            <a:r>
              <a:rPr lang="en" sz="1600"/>
              <a:t>If you have a question that requires additional follow up, a member of our leadership team will reach out to you via the email you provided. </a:t>
            </a:r>
            <a:endParaRPr sz="1600"/>
          </a:p>
          <a:p>
            <a:pPr indent="0" lvl="0" marL="0" rtl="0" algn="l">
              <a:spcBef>
                <a:spcPts val="1600"/>
              </a:spcBef>
              <a:spcAft>
                <a:spcPts val="0"/>
              </a:spcAft>
              <a:buNone/>
            </a:pPr>
            <a:r>
              <a:rPr lang="en" sz="1600"/>
              <a:t>Also if you want to have a phone conversation just leave your number in an email to one of leadership team members and request a call.</a:t>
            </a:r>
            <a:endParaRPr sz="1600"/>
          </a:p>
          <a:p>
            <a:pPr indent="0" lvl="0" marL="0" rtl="0" algn="ctr">
              <a:spcBef>
                <a:spcPts val="1600"/>
              </a:spcBef>
              <a:spcAft>
                <a:spcPts val="1600"/>
              </a:spcAft>
              <a:buNone/>
            </a:pPr>
            <a:r>
              <a:rPr b="1" i="1" lang="en" sz="1800">
                <a:solidFill>
                  <a:srgbClr val="A4C2F4"/>
                </a:solidFill>
              </a:rPr>
              <a:t>Our hope and objective is that you leave the meeting feeling informed to make the best decision possible for your family.</a:t>
            </a:r>
            <a:endParaRPr b="1" i="1" sz="1800">
              <a:solidFill>
                <a:srgbClr val="A4C2F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221325" y="179450"/>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Social Emotional Learning / Behavior Supports</a:t>
            </a:r>
            <a:endParaRPr/>
          </a:p>
          <a:p>
            <a:pPr indent="0" lvl="0" marL="0" rtl="0" algn="r">
              <a:spcBef>
                <a:spcPts val="0"/>
              </a:spcBef>
              <a:spcAft>
                <a:spcPts val="0"/>
              </a:spcAft>
              <a:buNone/>
            </a:pPr>
            <a:r>
              <a:t/>
            </a:r>
            <a:endParaRPr sz="1400"/>
          </a:p>
          <a:p>
            <a:pPr indent="0" lvl="0" marL="0" rtl="0" algn="ctr">
              <a:spcBef>
                <a:spcPts val="0"/>
              </a:spcBef>
              <a:spcAft>
                <a:spcPts val="0"/>
              </a:spcAft>
              <a:buNone/>
            </a:pPr>
            <a:r>
              <a:rPr lang="en" sz="1400">
                <a:solidFill>
                  <a:schemeClr val="accent2"/>
                </a:solidFill>
                <a:latin typeface="Roboto"/>
                <a:ea typeface="Roboto"/>
                <a:cs typeface="Roboto"/>
                <a:sym typeface="Roboto"/>
              </a:rPr>
              <a:t>                                                                                                                Katrina Cummings  </a:t>
            </a:r>
            <a:r>
              <a:rPr lang="en" sz="1400">
                <a:solidFill>
                  <a:srgbClr val="FFFFFF"/>
                </a:solidFill>
                <a:latin typeface="Roboto"/>
                <a:ea typeface="Roboto"/>
                <a:cs typeface="Roboto"/>
                <a:sym typeface="Roboto"/>
              </a:rPr>
              <a:t>kcummings@clake.org</a:t>
            </a:r>
            <a:endParaRPr sz="1400">
              <a:solidFill>
                <a:srgbClr val="FFFFFF"/>
              </a:solidFill>
              <a:latin typeface="Roboto"/>
              <a:ea typeface="Roboto"/>
              <a:cs typeface="Roboto"/>
              <a:sym typeface="Roboto"/>
            </a:endParaRPr>
          </a:p>
        </p:txBody>
      </p:sp>
      <p:sp>
        <p:nvSpPr>
          <p:cNvPr id="199" name="Google Shape;199;p32"/>
          <p:cNvSpPr txBox="1"/>
          <p:nvPr>
            <p:ph idx="2" type="body"/>
          </p:nvPr>
        </p:nvSpPr>
        <p:spPr>
          <a:xfrm>
            <a:off x="4653375" y="1505700"/>
            <a:ext cx="4490700" cy="3637800"/>
          </a:xfrm>
          <a:prstGeom prst="rect">
            <a:avLst/>
          </a:prstGeom>
        </p:spPr>
        <p:txBody>
          <a:bodyPr anchorCtr="0" anchor="t" bIns="91425" lIns="91425" spcFirstLastPara="1" rIns="91425" wrap="square" tIns="91425">
            <a:noAutofit/>
          </a:bodyPr>
          <a:lstStyle/>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Check In / Check Out (CICO)</a:t>
            </a:r>
            <a:endParaRPr sz="1400" cap="small">
              <a:solidFill>
                <a:srgbClr val="F1C232"/>
              </a:solidFill>
            </a:endParaRPr>
          </a:p>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Counselor Check In/Student Meetings</a:t>
            </a:r>
            <a:endParaRPr sz="1400" cap="small">
              <a:solidFill>
                <a:srgbClr val="F1C232"/>
              </a:solidFill>
            </a:endParaRPr>
          </a:p>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Conflict Resolution </a:t>
            </a:r>
            <a:endParaRPr sz="1400" cap="small">
              <a:solidFill>
                <a:srgbClr val="F1C232"/>
              </a:solidFill>
            </a:endParaRPr>
          </a:p>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Peer Mentoring</a:t>
            </a:r>
            <a:endParaRPr sz="1400" cap="small">
              <a:solidFill>
                <a:srgbClr val="F1C232"/>
              </a:solidFill>
            </a:endParaRPr>
          </a:p>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Behavioral Screening Reports</a:t>
            </a:r>
            <a:endParaRPr sz="1400" cap="small">
              <a:solidFill>
                <a:srgbClr val="F1C232"/>
              </a:solidFill>
            </a:endParaRPr>
          </a:p>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School Counseling Therapy Services (FS, CCMH, CLCS)</a:t>
            </a:r>
            <a:endParaRPr sz="1400" cap="small">
              <a:solidFill>
                <a:srgbClr val="F1C232"/>
              </a:solidFill>
            </a:endParaRPr>
          </a:p>
          <a:p>
            <a:pPr indent="-317500" lvl="0" marL="285750" rtl="0" algn="l">
              <a:lnSpc>
                <a:spcPct val="100000"/>
              </a:lnSpc>
              <a:spcBef>
                <a:spcPts val="0"/>
              </a:spcBef>
              <a:spcAft>
                <a:spcPts val="0"/>
              </a:spcAft>
              <a:buClr>
                <a:srgbClr val="F1C232"/>
              </a:buClr>
              <a:buSzPts val="1400"/>
              <a:buFont typeface="Roboto"/>
              <a:buChar char="●"/>
            </a:pPr>
            <a:r>
              <a:rPr lang="en" sz="1400">
                <a:solidFill>
                  <a:srgbClr val="F1C232"/>
                </a:solidFill>
              </a:rPr>
              <a:t>504 Counseling</a:t>
            </a:r>
            <a:endParaRPr sz="1400">
              <a:solidFill>
                <a:srgbClr val="F1C232"/>
              </a:solidFill>
            </a:endParaRPr>
          </a:p>
          <a:p>
            <a:pPr indent="0" lvl="0" marL="285750" rtl="0" algn="l">
              <a:lnSpc>
                <a:spcPct val="100000"/>
              </a:lnSpc>
              <a:spcBef>
                <a:spcPts val="0"/>
              </a:spcBef>
              <a:spcAft>
                <a:spcPts val="0"/>
              </a:spcAft>
              <a:buNone/>
            </a:pPr>
            <a:r>
              <a:t/>
            </a:r>
            <a:endParaRPr sz="1400">
              <a:solidFill>
                <a:srgbClr val="F1C232"/>
              </a:solidFill>
            </a:endParaRPr>
          </a:p>
          <a:p>
            <a:pPr indent="-317500" lvl="0" marL="285750" rtl="0" algn="l">
              <a:lnSpc>
                <a:spcPct val="100000"/>
              </a:lnSpc>
              <a:spcBef>
                <a:spcPts val="0"/>
              </a:spcBef>
              <a:spcAft>
                <a:spcPts val="0"/>
              </a:spcAft>
              <a:buClr>
                <a:srgbClr val="FF0000"/>
              </a:buClr>
              <a:buSzPts val="1400"/>
              <a:buFont typeface="Roboto"/>
              <a:buChar char="●"/>
            </a:pPr>
            <a:r>
              <a:rPr lang="en" sz="1400">
                <a:solidFill>
                  <a:srgbClr val="FF0000"/>
                </a:solidFill>
              </a:rPr>
              <a:t>Threat/Safety Assessment Procedures</a:t>
            </a:r>
            <a:r>
              <a:rPr lang="en" sz="1400" cap="small">
                <a:solidFill>
                  <a:srgbClr val="FF0000"/>
                </a:solidFill>
              </a:rPr>
              <a:t> </a:t>
            </a:r>
            <a:endParaRPr sz="1400" cap="small">
              <a:solidFill>
                <a:srgbClr val="FF0000"/>
              </a:solidFill>
            </a:endParaRPr>
          </a:p>
          <a:p>
            <a:pPr indent="-317500" lvl="0" marL="285750" rtl="0" algn="l">
              <a:lnSpc>
                <a:spcPct val="100000"/>
              </a:lnSpc>
              <a:spcBef>
                <a:spcPts val="0"/>
              </a:spcBef>
              <a:spcAft>
                <a:spcPts val="0"/>
              </a:spcAft>
              <a:buClr>
                <a:srgbClr val="FF0000"/>
              </a:buClr>
              <a:buSzPts val="1400"/>
              <a:buFont typeface="Roboto"/>
              <a:buChar char="●"/>
            </a:pPr>
            <a:r>
              <a:rPr lang="en" sz="1400">
                <a:solidFill>
                  <a:srgbClr val="FF0000"/>
                </a:solidFill>
              </a:rPr>
              <a:t>Outside Agency Mental Health Screening &amp; Potential Intake </a:t>
            </a:r>
            <a:endParaRPr sz="1400" cap="small">
              <a:solidFill>
                <a:srgbClr val="FF0000"/>
              </a:solidFill>
            </a:endParaRPr>
          </a:p>
          <a:p>
            <a:pPr indent="-317500" lvl="0" marL="285750" rtl="0" algn="l">
              <a:lnSpc>
                <a:spcPct val="100000"/>
              </a:lnSpc>
              <a:spcBef>
                <a:spcPts val="0"/>
              </a:spcBef>
              <a:spcAft>
                <a:spcPts val="0"/>
              </a:spcAft>
              <a:buClr>
                <a:srgbClr val="FF0000"/>
              </a:buClr>
              <a:buSzPts val="1400"/>
              <a:buFont typeface="Roboto"/>
              <a:buChar char="●"/>
            </a:pPr>
            <a:r>
              <a:rPr lang="en" sz="1400">
                <a:solidFill>
                  <a:srgbClr val="FF0000"/>
                </a:solidFill>
              </a:rPr>
              <a:t>Student Safety Plan </a:t>
            </a:r>
            <a:endParaRPr sz="1400">
              <a:solidFill>
                <a:srgbClr val="FF0000"/>
              </a:solidFill>
            </a:endParaRPr>
          </a:p>
          <a:p>
            <a:pPr indent="-317500" lvl="0" marL="285750" rtl="0" algn="l">
              <a:lnSpc>
                <a:spcPct val="100000"/>
              </a:lnSpc>
              <a:spcBef>
                <a:spcPts val="0"/>
              </a:spcBef>
              <a:spcAft>
                <a:spcPts val="0"/>
              </a:spcAft>
              <a:buClr>
                <a:srgbClr val="FF0000"/>
              </a:buClr>
              <a:buSzPts val="1400"/>
              <a:buFont typeface="Roboto"/>
              <a:buChar char="●"/>
            </a:pPr>
            <a:r>
              <a:rPr lang="en" sz="1400">
                <a:solidFill>
                  <a:srgbClr val="FF0000"/>
                </a:solidFill>
              </a:rPr>
              <a:t>CSE Referral &amp; IEP Counseling</a:t>
            </a:r>
            <a:endParaRPr sz="1400" cap="small">
              <a:solidFill>
                <a:srgbClr val="FF0000"/>
              </a:solidFill>
            </a:endParaRPr>
          </a:p>
          <a:p>
            <a:pPr indent="-317500" lvl="0" marL="285750" rtl="0" algn="l">
              <a:lnSpc>
                <a:spcPct val="100000"/>
              </a:lnSpc>
              <a:spcBef>
                <a:spcPts val="0"/>
              </a:spcBef>
              <a:spcAft>
                <a:spcPts val="0"/>
              </a:spcAft>
              <a:buClr>
                <a:srgbClr val="FF0000"/>
              </a:buClr>
              <a:buSzPts val="1400"/>
              <a:buFont typeface="Roboto"/>
              <a:buChar char="●"/>
            </a:pPr>
            <a:r>
              <a:rPr lang="en" sz="1400">
                <a:solidFill>
                  <a:srgbClr val="FF0000"/>
                </a:solidFill>
              </a:rPr>
              <a:t>Functional Behavior Assessment</a:t>
            </a:r>
            <a:endParaRPr sz="1400">
              <a:solidFill>
                <a:srgbClr val="FF0000"/>
              </a:solidFill>
            </a:endParaRPr>
          </a:p>
          <a:p>
            <a:pPr indent="-317500" lvl="0" marL="285750" rtl="0" algn="l">
              <a:lnSpc>
                <a:spcPct val="100000"/>
              </a:lnSpc>
              <a:spcBef>
                <a:spcPts val="0"/>
              </a:spcBef>
              <a:spcAft>
                <a:spcPts val="0"/>
              </a:spcAft>
              <a:buClr>
                <a:srgbClr val="FF0000"/>
              </a:buClr>
              <a:buSzPts val="1400"/>
              <a:buFont typeface="Roboto"/>
              <a:buChar char="●"/>
            </a:pPr>
            <a:r>
              <a:rPr lang="en" sz="1400">
                <a:solidFill>
                  <a:srgbClr val="FF0000"/>
                </a:solidFill>
              </a:rPr>
              <a:t>Behavior Intervention Plan</a:t>
            </a:r>
            <a:endParaRPr sz="1400">
              <a:solidFill>
                <a:srgbClr val="6AA84F"/>
              </a:solidFill>
            </a:endParaRPr>
          </a:p>
        </p:txBody>
      </p:sp>
      <p:sp>
        <p:nvSpPr>
          <p:cNvPr id="200" name="Google Shape;200;p32"/>
          <p:cNvSpPr txBox="1"/>
          <p:nvPr>
            <p:ph idx="1" type="body"/>
          </p:nvPr>
        </p:nvSpPr>
        <p:spPr>
          <a:xfrm>
            <a:off x="118425" y="1505700"/>
            <a:ext cx="4490700" cy="3637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6AA84F"/>
                </a:solidFill>
              </a:rPr>
              <a:t>District-Wide Supports</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Positive Behavioral Interventions &amp; Supports (PBIS)</a:t>
            </a:r>
            <a:endParaRPr sz="1400" cap="small">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Character Education </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Student Association</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Instructional Support Team (IST)</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Attendance Committees</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Arial"/>
              <a:buChar char="●"/>
            </a:pPr>
            <a:r>
              <a:rPr lang="en" sz="1400">
                <a:solidFill>
                  <a:srgbClr val="6AA84F"/>
                </a:solidFill>
              </a:rPr>
              <a:t>Weekly Counseling Team Meetings</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Second Step (PreK-8</a:t>
            </a:r>
            <a:r>
              <a:rPr baseline="30000" lang="en" sz="1400">
                <a:solidFill>
                  <a:srgbClr val="6AA84F"/>
                </a:solidFill>
              </a:rPr>
              <a:t>th</a:t>
            </a:r>
            <a:r>
              <a:rPr lang="en" sz="1400">
                <a:solidFill>
                  <a:srgbClr val="6AA84F"/>
                </a:solidFill>
              </a:rPr>
              <a:t>) </a:t>
            </a:r>
            <a:endParaRPr sz="1400">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Sources of Strength (SOS - 6</a:t>
            </a:r>
            <a:r>
              <a:rPr baseline="30000" lang="en" sz="1400">
                <a:solidFill>
                  <a:srgbClr val="6AA84F"/>
                </a:solidFill>
              </a:rPr>
              <a:t>th</a:t>
            </a:r>
            <a:r>
              <a:rPr lang="en" sz="1400">
                <a:solidFill>
                  <a:srgbClr val="6AA84F"/>
                </a:solidFill>
              </a:rPr>
              <a:t>-12</a:t>
            </a:r>
            <a:r>
              <a:rPr baseline="30000" lang="en" sz="1400">
                <a:solidFill>
                  <a:srgbClr val="6AA84F"/>
                </a:solidFill>
              </a:rPr>
              <a:t>th</a:t>
            </a:r>
            <a:r>
              <a:rPr lang="en" sz="1400">
                <a:solidFill>
                  <a:srgbClr val="6AA84F"/>
                </a:solidFill>
              </a:rPr>
              <a:t>) </a:t>
            </a:r>
            <a:endParaRPr sz="1400" cap="small">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Panorama Student Self-report Survey (3</a:t>
            </a:r>
            <a:r>
              <a:rPr baseline="30000" lang="en" sz="1400">
                <a:solidFill>
                  <a:srgbClr val="6AA84F"/>
                </a:solidFill>
              </a:rPr>
              <a:t>rd</a:t>
            </a:r>
            <a:r>
              <a:rPr lang="en" sz="1400">
                <a:solidFill>
                  <a:srgbClr val="6AA84F"/>
                </a:solidFill>
              </a:rPr>
              <a:t>-12</a:t>
            </a:r>
            <a:r>
              <a:rPr baseline="30000" lang="en" sz="1400">
                <a:solidFill>
                  <a:srgbClr val="6AA84F"/>
                </a:solidFill>
              </a:rPr>
              <a:t>th</a:t>
            </a:r>
            <a:r>
              <a:rPr lang="en" sz="1400">
                <a:solidFill>
                  <a:srgbClr val="6AA84F"/>
                </a:solidFill>
              </a:rPr>
              <a:t>)</a:t>
            </a:r>
            <a:endParaRPr sz="1400" cap="small">
              <a:solidFill>
                <a:srgbClr val="6AA84F"/>
              </a:solidFill>
            </a:endParaRPr>
          </a:p>
          <a:p>
            <a:pPr indent="-317500" lvl="0" marL="285750" rtl="0" algn="l">
              <a:lnSpc>
                <a:spcPct val="100000"/>
              </a:lnSpc>
              <a:spcBef>
                <a:spcPts val="0"/>
              </a:spcBef>
              <a:spcAft>
                <a:spcPts val="0"/>
              </a:spcAft>
              <a:buClr>
                <a:srgbClr val="6AA84F"/>
              </a:buClr>
              <a:buSzPts val="1400"/>
              <a:buFont typeface="Roboto"/>
              <a:buChar char="●"/>
            </a:pPr>
            <a:r>
              <a:rPr lang="en" sz="1400">
                <a:solidFill>
                  <a:srgbClr val="6AA84F"/>
                </a:solidFill>
              </a:rPr>
              <a:t>Fastbridge Self-Report and Teacher Surveys </a:t>
            </a:r>
            <a:endParaRPr sz="1400">
              <a:solidFill>
                <a:srgbClr val="6AA84F"/>
              </a:solidFill>
            </a:endParaRPr>
          </a:p>
          <a:p>
            <a:pPr indent="0" lvl="0" marL="0" rtl="0" algn="l">
              <a:spcBef>
                <a:spcPts val="0"/>
              </a:spcBef>
              <a:spcAft>
                <a:spcPts val="1600"/>
              </a:spcAft>
              <a:buNone/>
            </a:pPr>
            <a:r>
              <a:t/>
            </a:r>
            <a:endParaRPr/>
          </a:p>
        </p:txBody>
      </p:sp>
      <p:pic>
        <p:nvPicPr>
          <p:cNvPr id="201" name="Google Shape;201;p32"/>
          <p:cNvPicPr preferRelativeResize="0"/>
          <p:nvPr/>
        </p:nvPicPr>
        <p:blipFill>
          <a:blip r:embed="rId3">
            <a:alphaModFix/>
          </a:blip>
          <a:stretch>
            <a:fillRect/>
          </a:stretch>
        </p:blipFill>
        <p:spPr>
          <a:xfrm>
            <a:off x="618625" y="4221775"/>
            <a:ext cx="914400" cy="868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Wellness and Attendance           </a:t>
            </a:r>
            <a:r>
              <a:rPr lang="en" sz="1600">
                <a:solidFill>
                  <a:schemeClr val="accent2"/>
                </a:solidFill>
                <a:latin typeface="Roboto"/>
                <a:ea typeface="Roboto"/>
                <a:cs typeface="Roboto"/>
                <a:sym typeface="Roboto"/>
              </a:rPr>
              <a:t>Catherine Rivera                          </a:t>
            </a:r>
            <a:endParaRPr sz="1600">
              <a:solidFill>
                <a:schemeClr val="accent2"/>
              </a:solidFill>
              <a:latin typeface="Roboto"/>
              <a:ea typeface="Roboto"/>
              <a:cs typeface="Roboto"/>
              <a:sym typeface="Roboto"/>
            </a:endParaRPr>
          </a:p>
          <a:p>
            <a:pPr indent="0" lvl="0" marL="0" rtl="0" algn="l">
              <a:spcBef>
                <a:spcPts val="0"/>
              </a:spcBef>
              <a:spcAft>
                <a:spcPts val="0"/>
              </a:spcAft>
              <a:buNone/>
            </a:pPr>
            <a:r>
              <a:rPr lang="en" sz="1600">
                <a:solidFill>
                  <a:schemeClr val="accent2"/>
                </a:solidFill>
                <a:latin typeface="Roboto"/>
                <a:ea typeface="Roboto"/>
                <a:cs typeface="Roboto"/>
                <a:sym typeface="Roboto"/>
              </a:rPr>
              <a:t>                                                                                                                   </a:t>
            </a:r>
            <a:r>
              <a:rPr lang="en" sz="1600">
                <a:solidFill>
                  <a:srgbClr val="FFFFFF"/>
                </a:solidFill>
                <a:latin typeface="Roboto"/>
                <a:ea typeface="Roboto"/>
                <a:cs typeface="Roboto"/>
                <a:sym typeface="Roboto"/>
              </a:rPr>
              <a:t> crivera@clake.org</a:t>
            </a:r>
            <a:endParaRPr>
              <a:solidFill>
                <a:srgbClr val="FFFFFF"/>
              </a:solidFill>
            </a:endParaRPr>
          </a:p>
        </p:txBody>
      </p:sp>
      <p:sp>
        <p:nvSpPr>
          <p:cNvPr id="207" name="Google Shape;207;p33"/>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Wellness</a:t>
            </a:r>
            <a:endParaRPr b="1"/>
          </a:p>
          <a:p>
            <a:pPr indent="0" lvl="0" marL="0" rtl="0" algn="l">
              <a:spcBef>
                <a:spcPts val="1600"/>
              </a:spcBef>
              <a:spcAft>
                <a:spcPts val="0"/>
              </a:spcAft>
              <a:buNone/>
            </a:pPr>
            <a:r>
              <a:rPr lang="en"/>
              <a:t>Student and Staff will be offered training as available through community partners such as:</a:t>
            </a:r>
            <a:endParaRPr/>
          </a:p>
          <a:p>
            <a:pPr indent="-311150" lvl="0" marL="457200" rtl="0" algn="l">
              <a:spcBef>
                <a:spcPts val="1600"/>
              </a:spcBef>
              <a:spcAft>
                <a:spcPts val="0"/>
              </a:spcAft>
              <a:buSzPts val="1300"/>
              <a:buChar char="●"/>
            </a:pPr>
            <a:r>
              <a:rPr lang="en"/>
              <a:t>Mental health first aid training for </a:t>
            </a:r>
            <a:r>
              <a:rPr lang="en"/>
              <a:t>students</a:t>
            </a:r>
            <a:endParaRPr/>
          </a:p>
          <a:p>
            <a:pPr indent="-311150" lvl="0" marL="457200" rtl="0" algn="l">
              <a:spcBef>
                <a:spcPts val="0"/>
              </a:spcBef>
              <a:spcAft>
                <a:spcPts val="0"/>
              </a:spcAft>
              <a:buSzPts val="1300"/>
              <a:buChar char="●"/>
            </a:pPr>
            <a:r>
              <a:rPr lang="en"/>
              <a:t>T</a:t>
            </a:r>
            <a:r>
              <a:rPr lang="en"/>
              <a:t>rauma informed training for staff</a:t>
            </a:r>
            <a:endParaRPr/>
          </a:p>
          <a:p>
            <a:pPr indent="-311150" lvl="0" marL="457200" rtl="0" algn="l">
              <a:spcBef>
                <a:spcPts val="0"/>
              </a:spcBef>
              <a:spcAft>
                <a:spcPts val="0"/>
              </a:spcAft>
              <a:buSzPts val="1300"/>
              <a:buChar char="●"/>
            </a:pPr>
            <a:r>
              <a:rPr lang="en"/>
              <a:t>Sources of Strength offered at both Elementary and </a:t>
            </a:r>
            <a:r>
              <a:rPr lang="en"/>
              <a:t>Secondary</a:t>
            </a:r>
            <a:r>
              <a:rPr lang="en"/>
              <a:t> levels</a:t>
            </a:r>
            <a:endParaRPr/>
          </a:p>
          <a:p>
            <a:pPr indent="0" lvl="0" marL="0" rtl="0" algn="l">
              <a:spcBef>
                <a:spcPts val="1600"/>
              </a:spcBef>
              <a:spcAft>
                <a:spcPts val="0"/>
              </a:spcAft>
              <a:buNone/>
            </a:pPr>
            <a:r>
              <a:rPr lang="en"/>
              <a:t>Safe and healthy </a:t>
            </a:r>
            <a:r>
              <a:rPr lang="en"/>
              <a:t>activities</a:t>
            </a:r>
            <a:r>
              <a:rPr lang="en"/>
              <a:t> will be offered, utilizing natural resources available on campus while practicing social </a:t>
            </a:r>
            <a:r>
              <a:rPr lang="en"/>
              <a:t>distancing</a:t>
            </a:r>
            <a:r>
              <a:rPr lang="en"/>
              <a:t> guidelines.</a:t>
            </a:r>
            <a:endParaRPr/>
          </a:p>
          <a:p>
            <a:pPr indent="0" lvl="0" marL="0" rtl="0" algn="l">
              <a:spcBef>
                <a:spcPts val="1600"/>
              </a:spcBef>
              <a:spcAft>
                <a:spcPts val="0"/>
              </a:spcAft>
              <a:buNone/>
            </a:pPr>
            <a:r>
              <a:t/>
            </a:r>
            <a:endParaRPr b="1"/>
          </a:p>
        </p:txBody>
      </p:sp>
      <p:sp>
        <p:nvSpPr>
          <p:cNvPr id="208" name="Google Shape;208;p33"/>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Attendance</a:t>
            </a:r>
            <a:endParaRPr b="1"/>
          </a:p>
          <a:p>
            <a:pPr indent="0" lvl="0" marL="0" rtl="0" algn="l">
              <a:spcBef>
                <a:spcPts val="1600"/>
              </a:spcBef>
              <a:spcAft>
                <a:spcPts val="0"/>
              </a:spcAft>
              <a:buNone/>
            </a:pPr>
            <a:r>
              <a:rPr lang="en"/>
              <a:t>Attendance will be addressed on an individual basis </a:t>
            </a:r>
            <a:endParaRPr/>
          </a:p>
          <a:p>
            <a:pPr indent="0" lvl="0" marL="0" rtl="0" algn="l">
              <a:spcBef>
                <a:spcPts val="1600"/>
              </a:spcBef>
              <a:spcAft>
                <a:spcPts val="0"/>
              </a:spcAft>
              <a:buNone/>
            </a:pPr>
            <a:r>
              <a:rPr lang="en"/>
              <a:t>Emphasis on potential academic </a:t>
            </a:r>
            <a:r>
              <a:rPr lang="en"/>
              <a:t>consequences</a:t>
            </a:r>
            <a:r>
              <a:rPr lang="en"/>
              <a:t> of loss of instructional time</a:t>
            </a:r>
            <a:endParaRPr/>
          </a:p>
          <a:p>
            <a:pPr indent="0" lvl="0" marL="0" rtl="0" algn="l">
              <a:spcBef>
                <a:spcPts val="1600"/>
              </a:spcBef>
              <a:spcAft>
                <a:spcPts val="1600"/>
              </a:spcAft>
              <a:buNone/>
            </a:pPr>
            <a:r>
              <a:rPr lang="en"/>
              <a:t>Interventions will be put in place as needed, depending on the student/ family needs utilizing the Attendance Intervention Model  </a:t>
            </a:r>
            <a:endParaRPr/>
          </a:p>
        </p:txBody>
      </p:sp>
      <p:cxnSp>
        <p:nvCxnSpPr>
          <p:cNvPr id="209" name="Google Shape;209;p33"/>
          <p:cNvCxnSpPr/>
          <p:nvPr/>
        </p:nvCxnSpPr>
        <p:spPr>
          <a:xfrm>
            <a:off x="4430225" y="1326000"/>
            <a:ext cx="50100" cy="3817500"/>
          </a:xfrm>
          <a:prstGeom prst="straightConnector1">
            <a:avLst/>
          </a:prstGeom>
          <a:noFill/>
          <a:ln cap="flat" cmpd="sng" w="9525">
            <a:solidFill>
              <a:schemeClr val="dk2"/>
            </a:solidFill>
            <a:prstDash val="solid"/>
            <a:round/>
            <a:headEnd len="med" w="med" type="none"/>
            <a:tailEnd len="med" w="med" type="none"/>
          </a:ln>
        </p:spPr>
      </p:cxnSp>
      <p:pic>
        <p:nvPicPr>
          <p:cNvPr id="210" name="Google Shape;210;p33"/>
          <p:cNvPicPr preferRelativeResize="0"/>
          <p:nvPr/>
        </p:nvPicPr>
        <p:blipFill>
          <a:blip r:embed="rId3">
            <a:alphaModFix/>
          </a:blip>
          <a:stretch>
            <a:fillRect/>
          </a:stretch>
        </p:blipFill>
        <p:spPr>
          <a:xfrm>
            <a:off x="7564550" y="3643025"/>
            <a:ext cx="1579450" cy="1500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Parent Help and Support                              </a:t>
            </a:r>
            <a:r>
              <a:rPr lang="en" sz="1700">
                <a:solidFill>
                  <a:schemeClr val="accent2"/>
                </a:solidFill>
              </a:rPr>
              <a:t> Dr. Liddell</a:t>
            </a:r>
            <a:endParaRPr sz="1700">
              <a:solidFill>
                <a:schemeClr val="accent2"/>
              </a:solidFill>
            </a:endParaRPr>
          </a:p>
        </p:txBody>
      </p:sp>
      <p:sp>
        <p:nvSpPr>
          <p:cNvPr id="216" name="Google Shape;216;p34"/>
          <p:cNvSpPr txBox="1"/>
          <p:nvPr>
            <p:ph idx="1" type="body"/>
          </p:nvPr>
        </p:nvSpPr>
        <p:spPr>
          <a:xfrm>
            <a:off x="311700" y="1505700"/>
            <a:ext cx="67002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Transportation (if possible)</a:t>
            </a:r>
            <a:endParaRPr b="1" sz="1400"/>
          </a:p>
          <a:p>
            <a:pPr indent="0" lvl="0" marL="0" rtl="0" algn="l">
              <a:spcBef>
                <a:spcPts val="1600"/>
              </a:spcBef>
              <a:spcAft>
                <a:spcPts val="0"/>
              </a:spcAft>
              <a:buNone/>
            </a:pPr>
            <a:r>
              <a:rPr b="1" lang="en" sz="1400"/>
              <a:t>Frontline wellness screening 30 minutes before bus pick-up or arrival at school</a:t>
            </a:r>
            <a:endParaRPr b="1" sz="1400"/>
          </a:p>
          <a:p>
            <a:pPr indent="0" lvl="0" marL="0" rtl="0" algn="l">
              <a:spcBef>
                <a:spcPts val="1600"/>
              </a:spcBef>
              <a:spcAft>
                <a:spcPts val="0"/>
              </a:spcAft>
              <a:buNone/>
            </a:pPr>
            <a:r>
              <a:rPr b="1" lang="en" sz="1400"/>
              <a:t>Comfortable masks that fit well (school will provide masks if needed)</a:t>
            </a:r>
            <a:endParaRPr b="1" sz="1400"/>
          </a:p>
          <a:p>
            <a:pPr indent="0" lvl="0" marL="0" rtl="0" algn="l">
              <a:spcBef>
                <a:spcPts val="1600"/>
              </a:spcBef>
              <a:spcAft>
                <a:spcPts val="0"/>
              </a:spcAft>
              <a:buNone/>
            </a:pPr>
            <a:r>
              <a:rPr b="1" lang="en" sz="1400"/>
              <a:t>Instructional model selection by this Friday </a:t>
            </a:r>
            <a:endParaRPr b="1" sz="1400"/>
          </a:p>
          <a:p>
            <a:pPr indent="0" lvl="0" marL="0" rtl="0" algn="l">
              <a:spcBef>
                <a:spcPts val="1600"/>
              </a:spcBef>
              <a:spcAft>
                <a:spcPts val="0"/>
              </a:spcAft>
              <a:buNone/>
            </a:pPr>
            <a:r>
              <a:rPr b="1" lang="en" sz="1400"/>
              <a:t>Continued questions &amp; suggestions (email any of our focus area leaders)</a:t>
            </a:r>
            <a:endParaRPr b="1" sz="1400"/>
          </a:p>
          <a:p>
            <a:pPr indent="0" lvl="0" marL="0" rtl="0" algn="l">
              <a:spcBef>
                <a:spcPts val="1600"/>
              </a:spcBef>
              <a:spcAft>
                <a:spcPts val="0"/>
              </a:spcAft>
              <a:buNone/>
            </a:pPr>
            <a:r>
              <a:rPr b="1" lang="en" sz="1400"/>
              <a:t>Flexibility</a:t>
            </a:r>
            <a:r>
              <a:rPr b="1" lang="en" sz="1400"/>
              <a:t> &amp; understanding</a:t>
            </a:r>
            <a:endParaRPr b="1" sz="1400"/>
          </a:p>
          <a:p>
            <a:pPr indent="0" lvl="0" marL="0" rtl="0" algn="l">
              <a:spcBef>
                <a:spcPts val="1600"/>
              </a:spcBef>
              <a:spcAft>
                <a:spcPts val="0"/>
              </a:spcAft>
              <a:buNone/>
            </a:pPr>
            <a:r>
              <a:rPr b="1" lang="en" sz="1400">
                <a:solidFill>
                  <a:srgbClr val="FF0000"/>
                </a:solidFill>
              </a:rPr>
              <a:t>First Day of School Wednesday, September 9th </a:t>
            </a:r>
            <a:endParaRPr b="1" sz="1400">
              <a:solidFill>
                <a:srgbClr val="FF0000"/>
              </a:solidFill>
            </a:endParaRPr>
          </a:p>
          <a:p>
            <a:pPr indent="0" lvl="0" marL="0" rtl="0" algn="l">
              <a:spcBef>
                <a:spcPts val="1600"/>
              </a:spcBef>
              <a:spcAft>
                <a:spcPts val="1600"/>
              </a:spcAft>
              <a:buNone/>
            </a:pPr>
            <a:r>
              <a:t/>
            </a:r>
            <a:endParaRPr/>
          </a:p>
        </p:txBody>
      </p:sp>
      <p:pic>
        <p:nvPicPr>
          <p:cNvPr id="217" name="Google Shape;217;p34"/>
          <p:cNvPicPr preferRelativeResize="0"/>
          <p:nvPr/>
        </p:nvPicPr>
        <p:blipFill>
          <a:blip r:embed="rId3">
            <a:alphaModFix/>
          </a:blip>
          <a:stretch>
            <a:fillRect/>
          </a:stretch>
        </p:blipFill>
        <p:spPr>
          <a:xfrm>
            <a:off x="6308825" y="2649275"/>
            <a:ext cx="2835175" cy="2494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5"/>
          <p:cNvPicPr preferRelativeResize="0"/>
          <p:nvPr/>
        </p:nvPicPr>
        <p:blipFill>
          <a:blip r:embed="rId3">
            <a:alphaModFix/>
          </a:blip>
          <a:stretch>
            <a:fillRect/>
          </a:stretch>
        </p:blipFill>
        <p:spPr>
          <a:xfrm>
            <a:off x="571624" y="312588"/>
            <a:ext cx="8096123" cy="4518324"/>
          </a:xfrm>
          <a:prstGeom prst="rect">
            <a:avLst/>
          </a:prstGeom>
          <a:noFill/>
          <a:ln>
            <a:noFill/>
          </a:ln>
        </p:spPr>
      </p:pic>
      <p:sp>
        <p:nvSpPr>
          <p:cNvPr id="223" name="Google Shape;223;p35"/>
          <p:cNvSpPr txBox="1"/>
          <p:nvPr>
            <p:ph idx="4294967295" type="subTitle"/>
          </p:nvPr>
        </p:nvSpPr>
        <p:spPr>
          <a:xfrm>
            <a:off x="3907500" y="521250"/>
            <a:ext cx="46650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900">
                <a:solidFill>
                  <a:schemeClr val="lt1"/>
                </a:solidFill>
                <a:latin typeface="Georgia"/>
                <a:ea typeface="Georgia"/>
                <a:cs typeface="Georgia"/>
                <a:sym typeface="Georgia"/>
              </a:rPr>
              <a:t>Chautauqua Lake</a:t>
            </a:r>
            <a:endParaRPr b="1" i="1" sz="1900">
              <a:solidFill>
                <a:schemeClr val="lt1"/>
              </a:solidFill>
              <a:latin typeface="Georgia"/>
              <a:ea typeface="Georgia"/>
              <a:cs typeface="Georgia"/>
              <a:sym typeface="Georgia"/>
            </a:endParaRPr>
          </a:p>
          <a:p>
            <a:pPr indent="0" lvl="0" marL="457200" rtl="0" algn="l">
              <a:spcBef>
                <a:spcPts val="1600"/>
              </a:spcBef>
              <a:spcAft>
                <a:spcPts val="0"/>
              </a:spcAft>
              <a:buNone/>
            </a:pPr>
            <a:r>
              <a:rPr b="1" i="1" lang="en" sz="1900">
                <a:solidFill>
                  <a:schemeClr val="lt1"/>
                </a:solidFill>
                <a:latin typeface="Georgia"/>
                <a:ea typeface="Georgia"/>
                <a:cs typeface="Georgia"/>
                <a:sym typeface="Georgia"/>
              </a:rPr>
              <a:t>Stronger Together</a:t>
            </a:r>
            <a:endParaRPr b="1" i="1" sz="1900">
              <a:solidFill>
                <a:schemeClr val="lt1"/>
              </a:solidFill>
              <a:latin typeface="Georgia"/>
              <a:ea typeface="Georgia"/>
              <a:cs typeface="Georgia"/>
              <a:sym typeface="Georgia"/>
            </a:endParaRPr>
          </a:p>
          <a:p>
            <a:pPr indent="0" lvl="0" marL="0" rtl="0" algn="l">
              <a:spcBef>
                <a:spcPts val="1600"/>
              </a:spcBef>
              <a:spcAft>
                <a:spcPts val="0"/>
              </a:spcAft>
              <a:buNone/>
            </a:pPr>
            <a:r>
              <a:t/>
            </a:r>
            <a:endParaRPr b="1" i="1" sz="1900">
              <a:solidFill>
                <a:schemeClr val="lt1"/>
              </a:solidFill>
              <a:latin typeface="Georgia"/>
              <a:ea typeface="Georgia"/>
              <a:cs typeface="Georgia"/>
              <a:sym typeface="Georgia"/>
            </a:endParaRPr>
          </a:p>
          <a:p>
            <a:pPr indent="0" lvl="0" marL="0" rtl="0" algn="l">
              <a:spcBef>
                <a:spcPts val="1600"/>
              </a:spcBef>
              <a:spcAft>
                <a:spcPts val="0"/>
              </a:spcAft>
              <a:buNone/>
            </a:pPr>
            <a:r>
              <a:rPr b="1" i="1" lang="en" sz="1900">
                <a:solidFill>
                  <a:schemeClr val="lt1"/>
                </a:solidFill>
                <a:latin typeface="Georgia"/>
                <a:ea typeface="Georgia"/>
                <a:cs typeface="Georgia"/>
                <a:sym typeface="Georgia"/>
              </a:rPr>
              <a:t>A sincere “thank you” </a:t>
            </a:r>
            <a:endParaRPr b="1" i="1" sz="1900">
              <a:solidFill>
                <a:schemeClr val="lt1"/>
              </a:solidFill>
              <a:latin typeface="Georgia"/>
              <a:ea typeface="Georgia"/>
              <a:cs typeface="Georgia"/>
              <a:sym typeface="Georgia"/>
            </a:endParaRPr>
          </a:p>
          <a:p>
            <a:pPr indent="0" lvl="0" marL="0" rtl="0" algn="l">
              <a:spcBef>
                <a:spcPts val="1600"/>
              </a:spcBef>
              <a:spcAft>
                <a:spcPts val="1600"/>
              </a:spcAft>
              <a:buNone/>
            </a:pPr>
            <a:r>
              <a:rPr b="1" i="1" lang="en" sz="1900">
                <a:solidFill>
                  <a:schemeClr val="lt1"/>
                </a:solidFill>
                <a:latin typeface="Georgia"/>
                <a:ea typeface="Georgia"/>
                <a:cs typeface="Georgia"/>
                <a:sym typeface="Georgia"/>
              </a:rPr>
              <a:t>for your continued support…. </a:t>
            </a:r>
            <a:endParaRPr i="1" sz="2300">
              <a:solidFill>
                <a:schemeClr val="lt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150950" y="43600"/>
            <a:ext cx="91440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chemeClr val="accent2"/>
                </a:solidFill>
              </a:rPr>
              <a:t>Parent Meeting Review Areas</a:t>
            </a:r>
            <a:r>
              <a:rPr lang="en" sz="2800"/>
              <a:t>            </a:t>
            </a:r>
            <a:endParaRPr sz="2800"/>
          </a:p>
          <a:p>
            <a:pPr indent="0" lvl="0" marL="0" rtl="0" algn="l">
              <a:spcBef>
                <a:spcPts val="0"/>
              </a:spcBef>
              <a:spcAft>
                <a:spcPts val="0"/>
              </a:spcAft>
              <a:buNone/>
            </a:pPr>
            <a:r>
              <a:rPr lang="en" sz="1500">
                <a:solidFill>
                  <a:schemeClr val="accent2"/>
                </a:solidFill>
                <a:latin typeface="Roboto"/>
                <a:ea typeface="Roboto"/>
                <a:cs typeface="Roboto"/>
                <a:sym typeface="Roboto"/>
              </a:rPr>
              <a:t>                                                                                                          </a:t>
            </a:r>
            <a:r>
              <a:rPr lang="en" sz="1500">
                <a:solidFill>
                  <a:schemeClr val="accent2"/>
                </a:solidFill>
                <a:latin typeface="Roboto"/>
                <a:ea typeface="Roboto"/>
                <a:cs typeface="Roboto"/>
                <a:sym typeface="Roboto"/>
              </a:rPr>
              <a:t>Dr. Liddell  </a:t>
            </a:r>
            <a:r>
              <a:rPr lang="en" sz="1500">
                <a:solidFill>
                  <a:srgbClr val="FFFFFF"/>
                </a:solidFill>
                <a:latin typeface="Roboto"/>
                <a:ea typeface="Roboto"/>
                <a:cs typeface="Roboto"/>
                <a:sym typeface="Roboto"/>
              </a:rPr>
              <a:t>jliddell@clake.org</a:t>
            </a:r>
            <a:endParaRPr sz="5000">
              <a:solidFill>
                <a:schemeClr val="accent2"/>
              </a:solidFill>
              <a:latin typeface="Roboto"/>
              <a:ea typeface="Roboto"/>
              <a:cs typeface="Roboto"/>
              <a:sym typeface="Roboto"/>
            </a:endParaRPr>
          </a:p>
        </p:txBody>
      </p:sp>
      <p:sp>
        <p:nvSpPr>
          <p:cNvPr id="79" name="Google Shape;79;p15"/>
          <p:cNvSpPr txBox="1"/>
          <p:nvPr>
            <p:ph idx="1" type="body"/>
          </p:nvPr>
        </p:nvSpPr>
        <p:spPr>
          <a:xfrm>
            <a:off x="305300" y="1099350"/>
            <a:ext cx="8406300" cy="94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700"/>
              <a:t>Technology </a:t>
            </a:r>
            <a:r>
              <a:rPr lang="en" sz="1700">
                <a:solidFill>
                  <a:srgbClr val="FFFFFF"/>
                </a:solidFill>
              </a:rPr>
              <a:t> </a:t>
            </a:r>
            <a:r>
              <a:rPr lang="en">
                <a:solidFill>
                  <a:srgbClr val="FFFFFF"/>
                </a:solidFill>
              </a:rPr>
              <a:t>(Derek Svenson Technology Director) </a:t>
            </a:r>
            <a:r>
              <a:rPr lang="en">
                <a:solidFill>
                  <a:schemeClr val="lt1"/>
                </a:solidFill>
              </a:rPr>
              <a:t>dsvenson@clake.org</a:t>
            </a:r>
            <a:endParaRPr>
              <a:solidFill>
                <a:schemeClr val="lt1"/>
              </a:solidFill>
            </a:endParaRPr>
          </a:p>
          <a:p>
            <a:pPr indent="-342900" lvl="0" marL="457200" rtl="0" algn="l">
              <a:spcBef>
                <a:spcPts val="0"/>
              </a:spcBef>
              <a:spcAft>
                <a:spcPts val="0"/>
              </a:spcAft>
              <a:buSzPts val="1800"/>
              <a:buChar char="●"/>
            </a:pPr>
            <a:r>
              <a:rPr lang="en" sz="1700"/>
              <a:t>Health &amp; Safety </a:t>
            </a:r>
            <a:r>
              <a:rPr lang="en" sz="1700">
                <a:solidFill>
                  <a:srgbClr val="FFFFFF"/>
                </a:solidFill>
              </a:rPr>
              <a:t> </a:t>
            </a:r>
            <a:r>
              <a:rPr lang="en">
                <a:solidFill>
                  <a:srgbClr val="FFFFFF"/>
                </a:solidFill>
              </a:rPr>
              <a:t>(Michelle Holley School Nurse) </a:t>
            </a:r>
            <a:r>
              <a:rPr lang="en">
                <a:solidFill>
                  <a:schemeClr val="lt1"/>
                </a:solidFill>
              </a:rPr>
              <a:t>mholley@clake.org</a:t>
            </a:r>
            <a:endParaRPr>
              <a:solidFill>
                <a:schemeClr val="lt1"/>
              </a:solidFill>
            </a:endParaRPr>
          </a:p>
          <a:p>
            <a:pPr indent="-342900" lvl="0" marL="457200" rtl="0" algn="l">
              <a:spcBef>
                <a:spcPts val="0"/>
              </a:spcBef>
              <a:spcAft>
                <a:spcPts val="0"/>
              </a:spcAft>
              <a:buSzPts val="1800"/>
              <a:buChar char="●"/>
            </a:pPr>
            <a:r>
              <a:rPr lang="en" sz="1700"/>
              <a:t>Child Nutrition  </a:t>
            </a:r>
            <a:r>
              <a:rPr lang="en">
                <a:solidFill>
                  <a:srgbClr val="FFFFFF"/>
                </a:solidFill>
              </a:rPr>
              <a:t>(Jennifer Shearer Food Service Director) </a:t>
            </a:r>
            <a:r>
              <a:rPr lang="en">
                <a:solidFill>
                  <a:schemeClr val="lt1"/>
                </a:solidFill>
              </a:rPr>
              <a:t>jshearer@clake.org</a:t>
            </a:r>
            <a:endParaRPr>
              <a:solidFill>
                <a:schemeClr val="lt1"/>
              </a:solidFill>
            </a:endParaRPr>
          </a:p>
          <a:p>
            <a:pPr indent="-342900" lvl="0" marL="457200" rtl="0" algn="l">
              <a:spcBef>
                <a:spcPts val="0"/>
              </a:spcBef>
              <a:spcAft>
                <a:spcPts val="0"/>
              </a:spcAft>
              <a:buSzPts val="1800"/>
              <a:buChar char="●"/>
            </a:pPr>
            <a:r>
              <a:rPr lang="en" sz="1700"/>
              <a:t>Facilities  </a:t>
            </a:r>
            <a:r>
              <a:rPr lang="en">
                <a:solidFill>
                  <a:srgbClr val="FFFFFF"/>
                </a:solidFill>
              </a:rPr>
              <a:t>(Patrick Quinn K-12 Assistant Principal)</a:t>
            </a:r>
            <a:r>
              <a:rPr lang="en">
                <a:solidFill>
                  <a:schemeClr val="lt1"/>
                </a:solidFill>
              </a:rPr>
              <a:t> pquinn@clake.org</a:t>
            </a:r>
            <a:endParaRPr>
              <a:solidFill>
                <a:schemeClr val="lt1"/>
              </a:solidFill>
            </a:endParaRPr>
          </a:p>
          <a:p>
            <a:pPr indent="-342900" lvl="0" marL="457200" rtl="0" algn="l">
              <a:spcBef>
                <a:spcPts val="0"/>
              </a:spcBef>
              <a:spcAft>
                <a:spcPts val="0"/>
              </a:spcAft>
              <a:buSzPts val="1800"/>
              <a:buChar char="●"/>
            </a:pPr>
            <a:r>
              <a:rPr lang="en" sz="1700"/>
              <a:t>Transportation</a:t>
            </a:r>
            <a:r>
              <a:rPr lang="en" sz="1700">
                <a:solidFill>
                  <a:srgbClr val="FFFFFF"/>
                </a:solidFill>
              </a:rPr>
              <a:t>  (</a:t>
            </a:r>
            <a:r>
              <a:rPr lang="en">
                <a:solidFill>
                  <a:srgbClr val="FFFFFF"/>
                </a:solidFill>
              </a:rPr>
              <a:t>Jim Morrison Transportation Director)</a:t>
            </a:r>
            <a:r>
              <a:rPr lang="en">
                <a:solidFill>
                  <a:srgbClr val="85200C"/>
                </a:solidFill>
              </a:rPr>
              <a:t> </a:t>
            </a:r>
            <a:r>
              <a:rPr lang="en">
                <a:solidFill>
                  <a:schemeClr val="lt1"/>
                </a:solidFill>
              </a:rPr>
              <a:t>jmorrison@clake.org</a:t>
            </a:r>
            <a:endParaRPr>
              <a:solidFill>
                <a:schemeClr val="lt1"/>
              </a:solidFill>
            </a:endParaRPr>
          </a:p>
          <a:p>
            <a:pPr indent="-342900" lvl="0" marL="457200" rtl="0" algn="l">
              <a:spcBef>
                <a:spcPts val="0"/>
              </a:spcBef>
              <a:spcAft>
                <a:spcPts val="0"/>
              </a:spcAft>
              <a:buSzPts val="1800"/>
              <a:buChar char="●"/>
            </a:pPr>
            <a:r>
              <a:rPr lang="en" sz="1700"/>
              <a:t>In-Person Learning </a:t>
            </a:r>
            <a:r>
              <a:rPr lang="en">
                <a:solidFill>
                  <a:srgbClr val="FFFFFF"/>
                </a:solidFill>
              </a:rPr>
              <a:t>(Rachel Curtin Secondary Principal)</a:t>
            </a:r>
            <a:r>
              <a:rPr lang="en">
                <a:solidFill>
                  <a:schemeClr val="lt1"/>
                </a:solidFill>
              </a:rPr>
              <a:t> rcurtin@clake.org</a:t>
            </a:r>
            <a:endParaRPr>
              <a:solidFill>
                <a:schemeClr val="lt1"/>
              </a:solidFill>
            </a:endParaRPr>
          </a:p>
          <a:p>
            <a:pPr indent="-342900" lvl="0" marL="457200" rtl="0" algn="l">
              <a:spcBef>
                <a:spcPts val="0"/>
              </a:spcBef>
              <a:spcAft>
                <a:spcPts val="0"/>
              </a:spcAft>
              <a:buSzPts val="1800"/>
              <a:buChar char="●"/>
            </a:pPr>
            <a:r>
              <a:rPr lang="en" sz="1700"/>
              <a:t>Self-Selected Remote Learning </a:t>
            </a:r>
            <a:r>
              <a:rPr lang="en">
                <a:solidFill>
                  <a:srgbClr val="F3F3F3"/>
                </a:solidFill>
              </a:rPr>
              <a:t> (Meg Lundgren Elementary Principal) mlundgren@clake.org</a:t>
            </a:r>
            <a:endParaRPr>
              <a:solidFill>
                <a:srgbClr val="F3F3F3"/>
              </a:solidFill>
            </a:endParaRPr>
          </a:p>
          <a:p>
            <a:pPr indent="-342900" lvl="0" marL="457200" rtl="0" algn="l">
              <a:spcBef>
                <a:spcPts val="0"/>
              </a:spcBef>
              <a:spcAft>
                <a:spcPts val="0"/>
              </a:spcAft>
              <a:buSzPts val="1800"/>
              <a:buChar char="●"/>
            </a:pPr>
            <a:r>
              <a:rPr lang="en" sz="1700"/>
              <a:t>Classrooms &amp; Transitions </a:t>
            </a:r>
            <a:r>
              <a:rPr lang="en">
                <a:solidFill>
                  <a:srgbClr val="F3F3F3"/>
                </a:solidFill>
              </a:rPr>
              <a:t> (R. Curtin, M. Lundgren and J. Liddell)</a:t>
            </a:r>
            <a:endParaRPr>
              <a:solidFill>
                <a:srgbClr val="FFFFFF"/>
              </a:solidFill>
            </a:endParaRPr>
          </a:p>
          <a:p>
            <a:pPr indent="-342900" lvl="0" marL="457200" rtl="0" algn="l">
              <a:spcBef>
                <a:spcPts val="0"/>
              </a:spcBef>
              <a:spcAft>
                <a:spcPts val="0"/>
              </a:spcAft>
              <a:buSzPts val="1800"/>
              <a:buChar char="●"/>
            </a:pPr>
            <a:r>
              <a:rPr lang="en" sz="1700"/>
              <a:t>Social Emotional Learning Supports </a:t>
            </a:r>
            <a:r>
              <a:rPr lang="en">
                <a:solidFill>
                  <a:srgbClr val="FFFFFF"/>
                </a:solidFill>
              </a:rPr>
              <a:t>(Katrina Cummings Psychologist) kcummings@clake.org                 </a:t>
            </a:r>
            <a:endParaRPr>
              <a:solidFill>
                <a:srgbClr val="FFFFFF"/>
              </a:solidFill>
            </a:endParaRPr>
          </a:p>
          <a:p>
            <a:pPr indent="-342900" lvl="0" marL="457200" rtl="0" algn="l">
              <a:spcBef>
                <a:spcPts val="0"/>
              </a:spcBef>
              <a:spcAft>
                <a:spcPts val="0"/>
              </a:spcAft>
              <a:buSzPts val="1800"/>
              <a:buChar char="●"/>
            </a:pPr>
            <a:r>
              <a:rPr lang="en" sz="1700"/>
              <a:t>Wellness &amp; Attendance</a:t>
            </a:r>
            <a:r>
              <a:rPr lang="en">
                <a:solidFill>
                  <a:srgbClr val="FFFFFF"/>
                </a:solidFill>
              </a:rPr>
              <a:t> (Catherine Rivera School Counselor) crivera@clake.org</a:t>
            </a:r>
            <a:endParaRPr>
              <a:solidFill>
                <a:srgbClr val="FFFFFF"/>
              </a:solidFill>
            </a:endParaRPr>
          </a:p>
          <a:p>
            <a:pPr indent="-342900" lvl="0" marL="457200" rtl="0" algn="l">
              <a:spcBef>
                <a:spcPts val="0"/>
              </a:spcBef>
              <a:spcAft>
                <a:spcPts val="0"/>
              </a:spcAft>
              <a:buSzPts val="1800"/>
              <a:buChar char="●"/>
            </a:pPr>
            <a:r>
              <a:rPr lang="en" sz="1700"/>
              <a:t>Parent Help &amp; Support </a:t>
            </a:r>
            <a:r>
              <a:rPr lang="en">
                <a:solidFill>
                  <a:srgbClr val="FFFFFF"/>
                </a:solidFill>
              </a:rPr>
              <a:t>(Dr. Liddell)</a:t>
            </a:r>
            <a:endParaRPr>
              <a:solidFill>
                <a:srgbClr val="FFFFFF"/>
              </a:solidFill>
            </a:endParaRPr>
          </a:p>
          <a:p>
            <a:pPr indent="0" lvl="0" marL="0" rtl="0" algn="l">
              <a:spcBef>
                <a:spcPts val="1600"/>
              </a:spcBef>
              <a:spcAft>
                <a:spcPts val="1600"/>
              </a:spcAft>
              <a:buNone/>
            </a:pPr>
            <a:r>
              <a:rPr b="1" i="1" lang="en" sz="1400">
                <a:solidFill>
                  <a:srgbClr val="A4C2F4"/>
                </a:solidFill>
              </a:rPr>
              <a:t>***To limit confusion parent Chat Questions should be in alignment after/during review of these areas</a:t>
            </a:r>
            <a:endParaRPr b="1" i="1" sz="1400">
              <a:solidFill>
                <a:srgbClr val="A4C2F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0" y="-90425"/>
            <a:ext cx="90966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Reopening Committee Members</a:t>
            </a:r>
            <a:endParaRPr sz="2500"/>
          </a:p>
          <a:p>
            <a:pPr indent="0" lvl="0" marL="0" rtl="0" algn="l">
              <a:spcBef>
                <a:spcPts val="0"/>
              </a:spcBef>
              <a:spcAft>
                <a:spcPts val="0"/>
              </a:spcAft>
              <a:buNone/>
            </a:pPr>
            <a:r>
              <a:rPr i="1" lang="en" sz="2500"/>
              <a:t>Thank You!</a:t>
            </a:r>
            <a:endParaRPr i="1" sz="2500"/>
          </a:p>
        </p:txBody>
      </p:sp>
      <p:sp>
        <p:nvSpPr>
          <p:cNvPr id="85" name="Google Shape;85;p16"/>
          <p:cNvSpPr txBox="1"/>
          <p:nvPr>
            <p:ph idx="1" type="body"/>
          </p:nvPr>
        </p:nvSpPr>
        <p:spPr>
          <a:xfrm>
            <a:off x="108100" y="1244700"/>
            <a:ext cx="4799700" cy="9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Operations Committee Members</a:t>
            </a:r>
            <a:endParaRPr b="1" sz="1200">
              <a:solidFill>
                <a:srgbClr val="FFFFFF"/>
              </a:solidFill>
            </a:endParaRPr>
          </a:p>
          <a:p>
            <a:pPr indent="0" lvl="0" marL="0" rtl="0" algn="l">
              <a:spcBef>
                <a:spcPts val="0"/>
              </a:spcBef>
              <a:spcAft>
                <a:spcPts val="0"/>
              </a:spcAft>
              <a:buNone/>
            </a:pPr>
            <a:r>
              <a:rPr lang="en" sz="1000">
                <a:solidFill>
                  <a:srgbClr val="FFFFFF"/>
                </a:solidFill>
              </a:rPr>
              <a:t>Jim Morrison - Chairperson - Transportation Director</a:t>
            </a:r>
            <a:endParaRPr sz="1000">
              <a:solidFill>
                <a:srgbClr val="FFFFFF"/>
              </a:solidFill>
            </a:endParaRPr>
          </a:p>
          <a:p>
            <a:pPr indent="0" lvl="0" marL="0" rtl="0" algn="l">
              <a:spcBef>
                <a:spcPts val="0"/>
              </a:spcBef>
              <a:spcAft>
                <a:spcPts val="0"/>
              </a:spcAft>
              <a:buNone/>
            </a:pPr>
            <a:r>
              <a:rPr lang="en" sz="1000">
                <a:solidFill>
                  <a:srgbClr val="FFFFFF"/>
                </a:solidFill>
              </a:rPr>
              <a:t>Patrick Quinn - Chairperson - K-12 Asst. Principal/ Buildings &amp; Grounds Supervisor</a:t>
            </a:r>
            <a:endParaRPr sz="1000">
              <a:solidFill>
                <a:srgbClr val="FFFFFF"/>
              </a:solidFill>
            </a:endParaRPr>
          </a:p>
          <a:p>
            <a:pPr indent="0" lvl="0" marL="0" rtl="0" algn="l">
              <a:spcBef>
                <a:spcPts val="0"/>
              </a:spcBef>
              <a:spcAft>
                <a:spcPts val="0"/>
              </a:spcAft>
              <a:buNone/>
            </a:pPr>
            <a:r>
              <a:rPr lang="en" sz="1000">
                <a:solidFill>
                  <a:srgbClr val="FFFFFF"/>
                </a:solidFill>
              </a:rPr>
              <a:t>Derek Svenson - Director of Technology</a:t>
            </a:r>
            <a:endParaRPr sz="1000">
              <a:solidFill>
                <a:srgbClr val="FFFFFF"/>
              </a:solidFill>
            </a:endParaRPr>
          </a:p>
          <a:p>
            <a:pPr indent="0" lvl="0" marL="0" rtl="0" algn="l">
              <a:spcBef>
                <a:spcPts val="0"/>
              </a:spcBef>
              <a:spcAft>
                <a:spcPts val="0"/>
              </a:spcAft>
              <a:buNone/>
            </a:pPr>
            <a:r>
              <a:rPr lang="en" sz="1000">
                <a:solidFill>
                  <a:srgbClr val="FFFFFF"/>
                </a:solidFill>
              </a:rPr>
              <a:t>Kirstin Harris – Erie 2 BOCES Supervisor</a:t>
            </a:r>
            <a:endParaRPr sz="1000">
              <a:solidFill>
                <a:srgbClr val="FFFFFF"/>
              </a:solidFill>
            </a:endParaRPr>
          </a:p>
          <a:p>
            <a:pPr indent="0" lvl="0" marL="0" rtl="0" algn="l">
              <a:spcBef>
                <a:spcPts val="0"/>
              </a:spcBef>
              <a:spcAft>
                <a:spcPts val="0"/>
              </a:spcAft>
              <a:buNone/>
            </a:pPr>
            <a:r>
              <a:rPr lang="en" sz="1000">
                <a:solidFill>
                  <a:srgbClr val="FFFFFF"/>
                </a:solidFill>
              </a:rPr>
              <a:t>Wendy Rosage - Maintenance Department</a:t>
            </a:r>
            <a:endParaRPr sz="1000">
              <a:solidFill>
                <a:srgbClr val="FFFFFF"/>
              </a:solidFill>
            </a:endParaRPr>
          </a:p>
          <a:p>
            <a:pPr indent="0" lvl="0" marL="0" rtl="0" algn="l">
              <a:spcBef>
                <a:spcPts val="0"/>
              </a:spcBef>
              <a:spcAft>
                <a:spcPts val="0"/>
              </a:spcAft>
              <a:buNone/>
            </a:pPr>
            <a:r>
              <a:rPr lang="en" sz="1000">
                <a:solidFill>
                  <a:srgbClr val="FFFFFF"/>
                </a:solidFill>
              </a:rPr>
              <a:t>Jennifer Shearer - Cafeteria Manager</a:t>
            </a:r>
            <a:endParaRPr sz="1000">
              <a:solidFill>
                <a:srgbClr val="FFFFFF"/>
              </a:solidFill>
            </a:endParaRPr>
          </a:p>
          <a:p>
            <a:pPr indent="0" lvl="0" marL="0" rtl="0" algn="l">
              <a:spcBef>
                <a:spcPts val="0"/>
              </a:spcBef>
              <a:spcAft>
                <a:spcPts val="0"/>
              </a:spcAft>
              <a:buNone/>
            </a:pPr>
            <a:r>
              <a:rPr lang="en" sz="1000">
                <a:solidFill>
                  <a:srgbClr val="FFFFFF"/>
                </a:solidFill>
              </a:rPr>
              <a:t>Jennifer Phillips – Public Relations</a:t>
            </a:r>
            <a:endParaRPr sz="1000">
              <a:solidFill>
                <a:srgbClr val="FFFFFF"/>
              </a:solidFill>
            </a:endParaRPr>
          </a:p>
          <a:p>
            <a:pPr indent="0" lvl="0" marL="0" rtl="0" algn="l">
              <a:spcBef>
                <a:spcPts val="0"/>
              </a:spcBef>
              <a:spcAft>
                <a:spcPts val="0"/>
              </a:spcAft>
              <a:buNone/>
            </a:pPr>
            <a:r>
              <a:rPr lang="en" sz="1000">
                <a:solidFill>
                  <a:srgbClr val="FFFFFF"/>
                </a:solidFill>
              </a:rPr>
              <a:t>Beth Starks – Chautauqua Lake Child Care Center Executive Director</a:t>
            </a:r>
            <a:endParaRPr sz="1000">
              <a:solidFill>
                <a:srgbClr val="FFFFFF"/>
              </a:solidFill>
            </a:endParaRPr>
          </a:p>
          <a:p>
            <a:pPr indent="0" lvl="0" marL="0" rtl="0" algn="l">
              <a:spcBef>
                <a:spcPts val="0"/>
              </a:spcBef>
              <a:spcAft>
                <a:spcPts val="0"/>
              </a:spcAft>
              <a:buNone/>
            </a:pPr>
            <a:r>
              <a:rPr lang="en" sz="1000">
                <a:solidFill>
                  <a:srgbClr val="FFFFFF"/>
                </a:solidFill>
              </a:rPr>
              <a:t>Kathy Siragusa –Chautauqua Lake Child Care Center Program Director</a:t>
            </a:r>
            <a:endParaRPr sz="1000">
              <a:solidFill>
                <a:srgbClr val="FFFFFF"/>
              </a:solidFill>
            </a:endParaRPr>
          </a:p>
          <a:p>
            <a:pPr indent="0" lvl="0" marL="0" rtl="0" algn="l">
              <a:spcBef>
                <a:spcPts val="0"/>
              </a:spcBef>
              <a:spcAft>
                <a:spcPts val="0"/>
              </a:spcAft>
              <a:buNone/>
            </a:pPr>
            <a:r>
              <a:t/>
            </a:r>
            <a:endParaRPr b="1" sz="1200">
              <a:solidFill>
                <a:srgbClr val="FFFFFF"/>
              </a:solidFill>
            </a:endParaRPr>
          </a:p>
          <a:p>
            <a:pPr indent="0" lvl="0" marL="0" rtl="0" algn="l">
              <a:spcBef>
                <a:spcPts val="0"/>
              </a:spcBef>
              <a:spcAft>
                <a:spcPts val="0"/>
              </a:spcAft>
              <a:buNone/>
            </a:pPr>
            <a:r>
              <a:rPr b="1" lang="en" sz="1200">
                <a:solidFill>
                  <a:srgbClr val="FFFFFF"/>
                </a:solidFill>
              </a:rPr>
              <a:t>Wellness Committee Members</a:t>
            </a:r>
            <a:endParaRPr b="1" sz="1200">
              <a:solidFill>
                <a:srgbClr val="FFFFFF"/>
              </a:solidFill>
            </a:endParaRPr>
          </a:p>
          <a:p>
            <a:pPr indent="0" lvl="0" marL="0" rtl="0" algn="l">
              <a:spcBef>
                <a:spcPts val="0"/>
              </a:spcBef>
              <a:spcAft>
                <a:spcPts val="0"/>
              </a:spcAft>
              <a:buNone/>
            </a:pPr>
            <a:r>
              <a:rPr lang="en" sz="1000">
                <a:solidFill>
                  <a:srgbClr val="FFFFFF"/>
                </a:solidFill>
              </a:rPr>
              <a:t>Catherine Rivera – Chairperson - K-12 School Counselor</a:t>
            </a:r>
            <a:endParaRPr sz="1000">
              <a:solidFill>
                <a:srgbClr val="FFFFFF"/>
              </a:solidFill>
            </a:endParaRPr>
          </a:p>
          <a:p>
            <a:pPr indent="0" lvl="0" marL="0" rtl="0" algn="l">
              <a:spcBef>
                <a:spcPts val="0"/>
              </a:spcBef>
              <a:spcAft>
                <a:spcPts val="0"/>
              </a:spcAft>
              <a:buNone/>
            </a:pPr>
            <a:r>
              <a:rPr lang="en" sz="1000">
                <a:solidFill>
                  <a:srgbClr val="FFFFFF"/>
                </a:solidFill>
              </a:rPr>
              <a:t>Bill Persons – Chairperson - Secondary Teacher</a:t>
            </a:r>
            <a:endParaRPr sz="1000">
              <a:solidFill>
                <a:srgbClr val="FFFFFF"/>
              </a:solidFill>
            </a:endParaRPr>
          </a:p>
          <a:p>
            <a:pPr indent="0" lvl="0" marL="0" rtl="0" algn="l">
              <a:spcBef>
                <a:spcPts val="0"/>
              </a:spcBef>
              <a:spcAft>
                <a:spcPts val="0"/>
              </a:spcAft>
              <a:buNone/>
            </a:pPr>
            <a:r>
              <a:rPr lang="en" sz="1000">
                <a:solidFill>
                  <a:srgbClr val="FFFFFF"/>
                </a:solidFill>
              </a:rPr>
              <a:t>Kara Smith - Elementary School Counselor</a:t>
            </a:r>
            <a:endParaRPr sz="1000">
              <a:solidFill>
                <a:srgbClr val="FFFFFF"/>
              </a:solidFill>
            </a:endParaRPr>
          </a:p>
          <a:p>
            <a:pPr indent="0" lvl="0" marL="0" rtl="0" algn="l">
              <a:spcBef>
                <a:spcPts val="0"/>
              </a:spcBef>
              <a:spcAft>
                <a:spcPts val="0"/>
              </a:spcAft>
              <a:buNone/>
            </a:pPr>
            <a:r>
              <a:rPr lang="en" sz="1000">
                <a:solidFill>
                  <a:srgbClr val="FFFFFF"/>
                </a:solidFill>
              </a:rPr>
              <a:t>Dr. Robert Berke – School Physician</a:t>
            </a:r>
            <a:endParaRPr sz="1000">
              <a:solidFill>
                <a:srgbClr val="FFFFFF"/>
              </a:solidFill>
            </a:endParaRPr>
          </a:p>
          <a:p>
            <a:pPr indent="0" lvl="0" marL="0" rtl="0" algn="l">
              <a:spcBef>
                <a:spcPts val="0"/>
              </a:spcBef>
              <a:spcAft>
                <a:spcPts val="0"/>
              </a:spcAft>
              <a:buNone/>
            </a:pPr>
            <a:r>
              <a:rPr lang="en" sz="1000">
                <a:solidFill>
                  <a:srgbClr val="FFFFFF"/>
                </a:solidFill>
              </a:rPr>
              <a:t>Cole Gleason - Elementary Physical Education Teacher &amp; Coach</a:t>
            </a:r>
            <a:endParaRPr sz="1000">
              <a:solidFill>
                <a:srgbClr val="FFFFFF"/>
              </a:solidFill>
            </a:endParaRPr>
          </a:p>
          <a:p>
            <a:pPr indent="0" lvl="0" marL="0" rtl="0" algn="l">
              <a:spcBef>
                <a:spcPts val="0"/>
              </a:spcBef>
              <a:spcAft>
                <a:spcPts val="0"/>
              </a:spcAft>
              <a:buNone/>
            </a:pPr>
            <a:r>
              <a:rPr lang="en" sz="1000">
                <a:solidFill>
                  <a:srgbClr val="FFFFFF"/>
                </a:solidFill>
              </a:rPr>
              <a:t>Dennie Stahlsmith - District Registrar </a:t>
            </a:r>
            <a:endParaRPr sz="1000">
              <a:solidFill>
                <a:srgbClr val="FFFFFF"/>
              </a:solidFill>
            </a:endParaRPr>
          </a:p>
          <a:p>
            <a:pPr indent="0" lvl="0" marL="0" rtl="0" algn="l">
              <a:spcBef>
                <a:spcPts val="0"/>
              </a:spcBef>
              <a:spcAft>
                <a:spcPts val="0"/>
              </a:spcAft>
              <a:buNone/>
            </a:pPr>
            <a:r>
              <a:rPr lang="en" sz="1000">
                <a:solidFill>
                  <a:srgbClr val="FFFFFF"/>
                </a:solidFill>
              </a:rPr>
              <a:t>Terry Smith - School Nurse</a:t>
            </a:r>
            <a:endParaRPr sz="1000">
              <a:solidFill>
                <a:srgbClr val="FFFFFF"/>
              </a:solidFill>
            </a:endParaRPr>
          </a:p>
          <a:p>
            <a:pPr indent="0" lvl="0" marL="0" rtl="0" algn="l">
              <a:spcBef>
                <a:spcPts val="0"/>
              </a:spcBef>
              <a:spcAft>
                <a:spcPts val="0"/>
              </a:spcAft>
              <a:buNone/>
            </a:pPr>
            <a:r>
              <a:rPr lang="en" sz="1000">
                <a:solidFill>
                  <a:srgbClr val="FFFFFF"/>
                </a:solidFill>
              </a:rPr>
              <a:t>Mary Lee Talbot – Former Board of Education Member and Community Member</a:t>
            </a:r>
            <a:endParaRPr b="1" sz="1000">
              <a:solidFill>
                <a:srgbClr val="FFFFFF"/>
              </a:solidFill>
            </a:endParaRPr>
          </a:p>
          <a:p>
            <a:pPr indent="0" lvl="0" marL="457200" rtl="0" algn="l">
              <a:spcBef>
                <a:spcPts val="0"/>
              </a:spcBef>
              <a:spcAft>
                <a:spcPts val="1600"/>
              </a:spcAft>
              <a:buNone/>
            </a:pPr>
            <a:r>
              <a:t/>
            </a:r>
            <a:endParaRPr/>
          </a:p>
        </p:txBody>
      </p:sp>
      <p:sp>
        <p:nvSpPr>
          <p:cNvPr id="86" name="Google Shape;86;p16"/>
          <p:cNvSpPr txBox="1"/>
          <p:nvPr/>
        </p:nvSpPr>
        <p:spPr>
          <a:xfrm>
            <a:off x="4907800" y="569350"/>
            <a:ext cx="4157700" cy="18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Student Support Committee Members</a:t>
            </a:r>
            <a:endParaRPr b="1" sz="12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Katrina Cummings – Chairperson - School Psychologist</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Kristine Stroth – Chairperson - CSE Chairperson / Secondary Special Education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Jessica Cowan - Secondary School Counselor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Heather Cofer – District Parent /  Elementary PTC Member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Michelle Holley - School Nurse</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Jennifer McPherson - District Librarian</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Amy Webb - Board of Education President / Parent</a:t>
            </a:r>
            <a:endParaRPr b="1" sz="1000">
              <a:solidFill>
                <a:srgbClr val="FFFFFF"/>
              </a:solidFill>
              <a:latin typeface="Roboto"/>
              <a:ea typeface="Roboto"/>
              <a:cs typeface="Roboto"/>
              <a:sym typeface="Roboto"/>
            </a:endParaRPr>
          </a:p>
        </p:txBody>
      </p:sp>
      <p:sp>
        <p:nvSpPr>
          <p:cNvPr id="87" name="Google Shape;87;p16"/>
          <p:cNvSpPr txBox="1"/>
          <p:nvPr/>
        </p:nvSpPr>
        <p:spPr>
          <a:xfrm>
            <a:off x="4907800" y="2455450"/>
            <a:ext cx="4300500" cy="178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Teaching and Learning Members</a:t>
            </a:r>
            <a:endParaRPr b="1" sz="12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Megan Lundgren – Chairperson - Elementary Principal</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Bryan Bongiovanni – Chairperson - Elementary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Rachel Curtin - Secondary Principal</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Heidi Martin - District Clerk / Superintendent's Secretary</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Jackson Janicki &amp; Hailey Roush – Secondary School Students</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Jason Richardson - Secondary School Counselor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Brian Binkley - Secondary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Craig Hindman - Secondary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Mike Rohlin - Secondary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Kimberly Siebert - CPSE &amp; CSE Chairperson/ Elementary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Kimberly Mages -Elementary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Stephanie Janicki - Parent / Secondary Teacher</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FFFFFF"/>
                </a:solidFill>
                <a:latin typeface="Roboto"/>
                <a:ea typeface="Roboto"/>
                <a:cs typeface="Roboto"/>
                <a:sym typeface="Roboto"/>
              </a:rPr>
              <a:t>Lisa Stonefoot - Erie2  BOCES Staff Development Specialist </a:t>
            </a:r>
            <a:endParaRPr b="1" sz="10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90700" y="300000"/>
            <a:ext cx="90534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Chautauqua Lake Reopening Committee       </a:t>
            </a:r>
            <a:r>
              <a:rPr lang="en"/>
              <a:t> </a:t>
            </a:r>
            <a:r>
              <a:rPr lang="en" sz="1500">
                <a:solidFill>
                  <a:schemeClr val="accent2"/>
                </a:solidFill>
                <a:latin typeface="Roboto"/>
                <a:ea typeface="Roboto"/>
                <a:cs typeface="Roboto"/>
                <a:sym typeface="Roboto"/>
              </a:rPr>
              <a:t>Dr. Liddell</a:t>
            </a:r>
            <a:endParaRPr>
              <a:latin typeface="Roboto"/>
              <a:ea typeface="Roboto"/>
              <a:cs typeface="Roboto"/>
              <a:sym typeface="Roboto"/>
            </a:endParaRPr>
          </a:p>
        </p:txBody>
      </p:sp>
      <p:sp>
        <p:nvSpPr>
          <p:cNvPr id="93" name="Google Shape;93;p17"/>
          <p:cNvSpPr txBox="1"/>
          <p:nvPr/>
        </p:nvSpPr>
        <p:spPr>
          <a:xfrm>
            <a:off x="381750" y="1466700"/>
            <a:ext cx="8307900" cy="30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434343"/>
                </a:solidFill>
                <a:latin typeface="Roboto"/>
                <a:ea typeface="Roboto"/>
                <a:cs typeface="Roboto"/>
                <a:sym typeface="Roboto"/>
              </a:rPr>
              <a:t>Mission Statement:</a:t>
            </a:r>
            <a:r>
              <a:rPr b="1" i="1" lang="en">
                <a:latin typeface="Roboto"/>
                <a:ea typeface="Roboto"/>
                <a:cs typeface="Roboto"/>
                <a:sym typeface="Roboto"/>
              </a:rPr>
              <a:t>  </a:t>
            </a:r>
            <a:endParaRPr b="1" i="1">
              <a:latin typeface="Roboto"/>
              <a:ea typeface="Roboto"/>
              <a:cs typeface="Roboto"/>
              <a:sym typeface="Roboto"/>
            </a:endParaRPr>
          </a:p>
          <a:p>
            <a:pPr indent="0" lvl="0" marL="0" rtl="0" algn="l">
              <a:lnSpc>
                <a:spcPct val="115000"/>
              </a:lnSpc>
              <a:spcBef>
                <a:spcPts val="0"/>
              </a:spcBef>
              <a:spcAft>
                <a:spcPts val="0"/>
              </a:spcAft>
              <a:buNone/>
            </a:pPr>
            <a:r>
              <a:rPr b="1" i="1" lang="en">
                <a:latin typeface="Roboto"/>
                <a:ea typeface="Roboto"/>
                <a:cs typeface="Roboto"/>
                <a:sym typeface="Roboto"/>
              </a:rPr>
              <a:t>The Chautauqua Lake Reopening Committee will focus on the health, safety and well-being of all our PreK-12 students and staff when making reopening decisions.  We will work collaboratively to develop creative and effective solutions to ensure educational and social equity.  Following NYSED, NYS Department of Health and Federal CDC guidelines we will produce the </a:t>
            </a:r>
            <a:r>
              <a:rPr b="1" i="1" lang="en">
                <a:solidFill>
                  <a:srgbClr val="FF0000"/>
                </a:solidFill>
                <a:latin typeface="Roboto"/>
                <a:ea typeface="Roboto"/>
                <a:cs typeface="Roboto"/>
                <a:sym typeface="Roboto"/>
              </a:rPr>
              <a:t>best possible and safest instructional environment we can with the tools and resources that are available.</a:t>
            </a:r>
            <a:endParaRPr b="1" i="1">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t/>
            </a:r>
            <a:endParaRPr b="1" i="1">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i="1" lang="en">
                <a:solidFill>
                  <a:srgbClr val="FF0000"/>
                </a:solidFill>
                <a:latin typeface="Roboto"/>
                <a:ea typeface="Roboto"/>
                <a:cs typeface="Roboto"/>
                <a:sym typeface="Roboto"/>
              </a:rPr>
              <a:t>*</a:t>
            </a:r>
            <a:r>
              <a:rPr b="1" i="1" lang="en">
                <a:solidFill>
                  <a:srgbClr val="FF0000"/>
                </a:solidFill>
                <a:latin typeface="Roboto"/>
                <a:ea typeface="Roboto"/>
                <a:cs typeface="Roboto"/>
                <a:sym typeface="Roboto"/>
              </a:rPr>
              <a:t>Mitigate</a:t>
            </a:r>
            <a:r>
              <a:rPr b="1" i="1" lang="en">
                <a:solidFill>
                  <a:srgbClr val="FF0000"/>
                </a:solidFill>
                <a:latin typeface="Roboto"/>
                <a:ea typeface="Roboto"/>
                <a:cs typeface="Roboto"/>
                <a:sym typeface="Roboto"/>
              </a:rPr>
              <a:t> risk as much as possible….</a:t>
            </a:r>
            <a:endParaRPr b="1" i="1">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t/>
            </a:r>
            <a:endParaRPr b="1" i="1">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t/>
            </a:r>
            <a:endParaRPr b="1" i="1">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i="1" lang="en">
                <a:solidFill>
                  <a:srgbClr val="2B2B2B"/>
                </a:solidFill>
                <a:latin typeface="Roboto"/>
                <a:ea typeface="Roboto"/>
                <a:cs typeface="Roboto"/>
                <a:sym typeface="Roboto"/>
              </a:rPr>
              <a:t>2 months of work: June 23rd, July 7th, July 23rd, July 30th, August 13th </a:t>
            </a:r>
            <a:endParaRPr b="1" i="1">
              <a:solidFill>
                <a:srgbClr val="2B2B2B"/>
              </a:solidFill>
              <a:latin typeface="Roboto"/>
              <a:ea typeface="Roboto"/>
              <a:cs typeface="Roboto"/>
              <a:sym typeface="Roboto"/>
            </a:endParaRPr>
          </a:p>
          <a:p>
            <a:pPr indent="0" lvl="0" marL="0" rtl="0" algn="l">
              <a:lnSpc>
                <a:spcPct val="115000"/>
              </a:lnSpc>
              <a:spcBef>
                <a:spcPts val="0"/>
              </a:spcBef>
              <a:spcAft>
                <a:spcPts val="0"/>
              </a:spcAft>
              <a:buNone/>
            </a:pPr>
            <a:r>
              <a:t/>
            </a:r>
            <a:endParaRPr b="1" i="1">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t/>
            </a:r>
            <a:endParaRPr b="1" i="1">
              <a:latin typeface="Roboto"/>
              <a:ea typeface="Roboto"/>
              <a:cs typeface="Roboto"/>
              <a:sym typeface="Roboto"/>
            </a:endParaRPr>
          </a:p>
        </p:txBody>
      </p:sp>
      <p:pic>
        <p:nvPicPr>
          <p:cNvPr id="94" name="Google Shape;94;p17"/>
          <p:cNvPicPr preferRelativeResize="0"/>
          <p:nvPr/>
        </p:nvPicPr>
        <p:blipFill>
          <a:blip r:embed="rId3">
            <a:alphaModFix/>
          </a:blip>
          <a:stretch>
            <a:fillRect/>
          </a:stretch>
        </p:blipFill>
        <p:spPr>
          <a:xfrm>
            <a:off x="7263175" y="3400925"/>
            <a:ext cx="1760275" cy="167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3100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Reopening Plan Highlights</a:t>
            </a:r>
            <a:r>
              <a:rPr lang="en"/>
              <a:t>                                </a:t>
            </a:r>
            <a:r>
              <a:rPr lang="en" sz="1500">
                <a:solidFill>
                  <a:schemeClr val="accent2"/>
                </a:solidFill>
                <a:latin typeface="Roboto"/>
                <a:ea typeface="Roboto"/>
                <a:cs typeface="Roboto"/>
                <a:sym typeface="Roboto"/>
              </a:rPr>
              <a:t>Dr. Liddell</a:t>
            </a:r>
            <a:endParaRPr sz="1500">
              <a:solidFill>
                <a:schemeClr val="accent2"/>
              </a:solidFill>
              <a:latin typeface="Roboto"/>
              <a:ea typeface="Roboto"/>
              <a:cs typeface="Roboto"/>
              <a:sym typeface="Roboto"/>
            </a:endParaRPr>
          </a:p>
        </p:txBody>
      </p:sp>
      <p:sp>
        <p:nvSpPr>
          <p:cNvPr id="100" name="Google Shape;100;p18"/>
          <p:cNvSpPr txBox="1"/>
          <p:nvPr>
            <p:ph idx="1" type="body"/>
          </p:nvPr>
        </p:nvSpPr>
        <p:spPr>
          <a:xfrm>
            <a:off x="562875" y="1201125"/>
            <a:ext cx="8397300" cy="33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1:1 Devices for every CL Student K-12 (Educational Equity) </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MERV 13 Filters 653 (HVAC Enhancements)</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Frontline Health Screening App &amp; Thermal Temperature Scanners (7 Units)</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Modern/Larger Building to Help Social Distancing Requirements (Clark Patterson Lee Review)</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Instructional &amp; Support Staff Key Contributors to Development Process</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Leadership Team Positive Collaboration &amp; Willingness to Work</a:t>
            </a:r>
            <a:endParaRPr b="1" sz="1350">
              <a:solidFill>
                <a:schemeClr val="dk1"/>
              </a:solidFill>
            </a:endParaRPr>
          </a:p>
          <a:p>
            <a:pPr indent="-314325" lvl="0" marL="457200" rtl="0" algn="l">
              <a:spcBef>
                <a:spcPts val="0"/>
              </a:spcBef>
              <a:spcAft>
                <a:spcPts val="0"/>
              </a:spcAft>
              <a:buClr>
                <a:schemeClr val="dk1"/>
              </a:buClr>
              <a:buSzPts val="1350"/>
              <a:buChar char="●"/>
            </a:pPr>
            <a:r>
              <a:rPr b="1" lang="en" sz="1350">
                <a:solidFill>
                  <a:schemeClr val="dk1"/>
                </a:solidFill>
              </a:rPr>
              <a:t>Board of Education &amp; Community Support</a:t>
            </a:r>
            <a:endParaRPr b="1" sz="1350">
              <a:solidFill>
                <a:schemeClr val="dk1"/>
              </a:solidFill>
            </a:endParaRPr>
          </a:p>
          <a:p>
            <a:pPr indent="-314325" lvl="0" marL="457200" rtl="0" algn="l">
              <a:spcBef>
                <a:spcPts val="0"/>
              </a:spcBef>
              <a:spcAft>
                <a:spcPts val="0"/>
              </a:spcAft>
              <a:buClr>
                <a:srgbClr val="FF0000"/>
              </a:buClr>
              <a:buSzPts val="1350"/>
              <a:buChar char="●"/>
            </a:pPr>
            <a:r>
              <a:rPr b="1" lang="en" sz="1350">
                <a:solidFill>
                  <a:srgbClr val="FF0000"/>
                </a:solidFill>
              </a:rPr>
              <a:t>Parent Choice with Educational Model Selection (every family situation is unique):</a:t>
            </a:r>
            <a:endParaRPr b="1" sz="1350">
              <a:solidFill>
                <a:srgbClr val="FF0000"/>
              </a:solidFill>
            </a:endParaRPr>
          </a:p>
          <a:p>
            <a:pPr indent="-327025" lvl="1" marL="1828800" rtl="0" algn="l">
              <a:spcBef>
                <a:spcPts val="0"/>
              </a:spcBef>
              <a:spcAft>
                <a:spcPts val="0"/>
              </a:spcAft>
              <a:buClr>
                <a:schemeClr val="dk1"/>
              </a:buClr>
              <a:buSzPts val="1550"/>
              <a:buChar char="○"/>
            </a:pPr>
            <a:r>
              <a:rPr b="1" lang="en" sz="1550">
                <a:solidFill>
                  <a:schemeClr val="dk1"/>
                </a:solidFill>
              </a:rPr>
              <a:t>Full In-Person Instruction PreK-12</a:t>
            </a:r>
            <a:endParaRPr b="1" sz="1550">
              <a:solidFill>
                <a:schemeClr val="dk1"/>
              </a:solidFill>
            </a:endParaRPr>
          </a:p>
          <a:p>
            <a:pPr indent="0" lvl="0" marL="1828800" rtl="0" algn="l">
              <a:spcBef>
                <a:spcPts val="0"/>
              </a:spcBef>
              <a:spcAft>
                <a:spcPts val="0"/>
              </a:spcAft>
              <a:buNone/>
            </a:pPr>
            <a:r>
              <a:rPr b="1" lang="en" sz="1550">
                <a:solidFill>
                  <a:schemeClr val="dk1"/>
                </a:solidFill>
              </a:rPr>
              <a:t>                   or</a:t>
            </a:r>
            <a:endParaRPr b="1" sz="1550">
              <a:solidFill>
                <a:schemeClr val="dk1"/>
              </a:solidFill>
            </a:endParaRPr>
          </a:p>
          <a:p>
            <a:pPr indent="-327025" lvl="1" marL="1828800" rtl="0" algn="l">
              <a:spcBef>
                <a:spcPts val="0"/>
              </a:spcBef>
              <a:spcAft>
                <a:spcPts val="0"/>
              </a:spcAft>
              <a:buClr>
                <a:schemeClr val="dk1"/>
              </a:buClr>
              <a:buSzPts val="1550"/>
              <a:buChar char="○"/>
            </a:pPr>
            <a:r>
              <a:rPr b="1" lang="en" sz="1550">
                <a:solidFill>
                  <a:schemeClr val="dk1"/>
                </a:solidFill>
              </a:rPr>
              <a:t>   Live Remote Learning</a:t>
            </a:r>
            <a:endParaRPr b="1" sz="1550">
              <a:solidFill>
                <a:schemeClr val="dk1"/>
              </a:solidFill>
            </a:endParaRPr>
          </a:p>
          <a:p>
            <a:pPr indent="-314325" lvl="0" marL="457200" rtl="0" algn="l">
              <a:spcBef>
                <a:spcPts val="0"/>
              </a:spcBef>
              <a:spcAft>
                <a:spcPts val="0"/>
              </a:spcAft>
              <a:buClr>
                <a:srgbClr val="FF0000"/>
              </a:buClr>
              <a:buSzPts val="1350"/>
              <a:buChar char="●"/>
            </a:pPr>
            <a:r>
              <a:rPr b="1" lang="en" sz="1350">
                <a:solidFill>
                  <a:srgbClr val="FF0000"/>
                </a:solidFill>
              </a:rPr>
              <a:t>Cautiously Optimistic:</a:t>
            </a:r>
            <a:endParaRPr b="1" sz="1350">
              <a:solidFill>
                <a:srgbClr val="FF0000"/>
              </a:solidFill>
            </a:endParaRPr>
          </a:p>
          <a:p>
            <a:pPr indent="0" lvl="0" marL="457200" rtl="0" algn="l">
              <a:spcBef>
                <a:spcPts val="0"/>
              </a:spcBef>
              <a:spcAft>
                <a:spcPts val="0"/>
              </a:spcAft>
              <a:buNone/>
            </a:pPr>
            <a:r>
              <a:rPr b="1" lang="en" sz="1350">
                <a:solidFill>
                  <a:srgbClr val="FF0000"/>
                </a:solidFill>
              </a:rPr>
              <a:t>     Built-In Ability to Quickly and Efficiently Transition Between Models</a:t>
            </a:r>
            <a:endParaRPr b="1" sz="1350">
              <a:solidFill>
                <a:srgbClr val="FF0000"/>
              </a:solidFill>
            </a:endParaRPr>
          </a:p>
          <a:p>
            <a:pPr indent="-314325" lvl="0" marL="457200" rtl="0" algn="l">
              <a:spcBef>
                <a:spcPts val="0"/>
              </a:spcBef>
              <a:spcAft>
                <a:spcPts val="0"/>
              </a:spcAft>
              <a:buClr>
                <a:schemeClr val="dk1"/>
              </a:buClr>
              <a:buSzPts val="1350"/>
              <a:buFont typeface="Georgia"/>
              <a:buChar char="●"/>
            </a:pPr>
            <a:r>
              <a:rPr b="1" lang="en" sz="1350">
                <a:solidFill>
                  <a:schemeClr val="dk1"/>
                </a:solidFill>
              </a:rPr>
              <a:t>Chautauqua Lake Central School District: Stronger Together!</a:t>
            </a:r>
            <a:endParaRPr b="1" sz="1350">
              <a:solidFill>
                <a:schemeClr val="dk1"/>
              </a:solidFill>
            </a:endParaRPr>
          </a:p>
          <a:p>
            <a:pPr indent="0" lvl="0" marL="457200" rtl="0" algn="l">
              <a:spcBef>
                <a:spcPts val="0"/>
              </a:spcBef>
              <a:spcAft>
                <a:spcPts val="0"/>
              </a:spcAft>
              <a:buNone/>
            </a:pPr>
            <a:r>
              <a:t/>
            </a:r>
            <a:endParaRPr b="1" sz="1350">
              <a:solidFill>
                <a:schemeClr val="dk1"/>
              </a:solidFill>
            </a:endParaRPr>
          </a:p>
          <a:p>
            <a:pPr indent="0" lvl="0" marL="457200" rtl="0" algn="l">
              <a:spcBef>
                <a:spcPts val="0"/>
              </a:spcBef>
              <a:spcAft>
                <a:spcPts val="0"/>
              </a:spcAft>
              <a:buNone/>
            </a:pPr>
            <a:r>
              <a:t/>
            </a:r>
            <a:endParaRPr b="1" sz="1150">
              <a:solidFill>
                <a:srgbClr val="FF0000"/>
              </a:solidFill>
              <a:latin typeface="Merriweather"/>
              <a:ea typeface="Merriweather"/>
              <a:cs typeface="Merriweather"/>
              <a:sym typeface="Merriweather"/>
            </a:endParaRPr>
          </a:p>
          <a:p>
            <a:pPr indent="0" lvl="0" marL="0" rtl="0" algn="l">
              <a:spcBef>
                <a:spcPts val="0"/>
              </a:spcBef>
              <a:spcAft>
                <a:spcPts val="0"/>
              </a:spcAft>
              <a:buNone/>
            </a:pPr>
            <a:r>
              <a:t/>
            </a:r>
            <a:endParaRPr i="1" sz="1150">
              <a:highlight>
                <a:srgbClr val="FFFFFF"/>
              </a:highlight>
              <a:latin typeface="Georgia"/>
              <a:ea typeface="Georgia"/>
              <a:cs typeface="Georgia"/>
              <a:sym typeface="Georgia"/>
            </a:endParaRPr>
          </a:p>
        </p:txBody>
      </p:sp>
      <p:pic>
        <p:nvPicPr>
          <p:cNvPr id="101" name="Google Shape;101;p18"/>
          <p:cNvPicPr preferRelativeResize="0"/>
          <p:nvPr/>
        </p:nvPicPr>
        <p:blipFill>
          <a:blip r:embed="rId3">
            <a:alphaModFix/>
          </a:blip>
          <a:stretch>
            <a:fillRect/>
          </a:stretch>
        </p:blipFill>
        <p:spPr>
          <a:xfrm>
            <a:off x="7263175" y="3400925"/>
            <a:ext cx="1760275" cy="167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60575" y="490875"/>
            <a:ext cx="90210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Informational Video Series: Production            </a:t>
            </a:r>
            <a:r>
              <a:rPr lang="en" sz="1500">
                <a:solidFill>
                  <a:schemeClr val="accent2"/>
                </a:solidFill>
                <a:latin typeface="Roboto"/>
                <a:ea typeface="Roboto"/>
                <a:cs typeface="Roboto"/>
                <a:sym typeface="Roboto"/>
              </a:rPr>
              <a:t>Dr. Liddell </a:t>
            </a:r>
            <a:endParaRPr sz="1500">
              <a:solidFill>
                <a:schemeClr val="accent2"/>
              </a:solidFill>
              <a:latin typeface="Roboto"/>
              <a:ea typeface="Roboto"/>
              <a:cs typeface="Roboto"/>
              <a:sym typeface="Roboto"/>
            </a:endParaRPr>
          </a:p>
        </p:txBody>
      </p:sp>
      <p:sp>
        <p:nvSpPr>
          <p:cNvPr id="107" name="Google Shape;107;p19"/>
          <p:cNvSpPr txBox="1"/>
          <p:nvPr>
            <p:ph idx="1" type="body"/>
          </p:nvPr>
        </p:nvSpPr>
        <p:spPr>
          <a:xfrm>
            <a:off x="321750" y="1576025"/>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Videos that Model: </a:t>
            </a:r>
            <a:endParaRPr sz="1700"/>
          </a:p>
          <a:p>
            <a:pPr indent="0" lvl="0" marL="0" rtl="0" algn="l">
              <a:lnSpc>
                <a:spcPct val="100000"/>
              </a:lnSpc>
              <a:spcBef>
                <a:spcPts val="0"/>
              </a:spcBef>
              <a:spcAft>
                <a:spcPts val="0"/>
              </a:spcAft>
              <a:buNone/>
            </a:pPr>
            <a:r>
              <a:rPr b="1" lang="en" sz="1100">
                <a:solidFill>
                  <a:srgbClr val="4A86E8"/>
                </a:solidFill>
              </a:rPr>
              <a:t>What school will look like in the fall</a:t>
            </a:r>
            <a:endParaRPr b="1" sz="1100">
              <a:solidFill>
                <a:srgbClr val="4A86E8"/>
              </a:solidFill>
            </a:endParaRPr>
          </a:p>
          <a:p>
            <a:pPr indent="0" lvl="0" marL="0" rtl="0" algn="l">
              <a:lnSpc>
                <a:spcPct val="100000"/>
              </a:lnSpc>
              <a:spcBef>
                <a:spcPts val="0"/>
              </a:spcBef>
              <a:spcAft>
                <a:spcPts val="0"/>
              </a:spcAft>
              <a:buNone/>
            </a:pPr>
            <a:r>
              <a:t/>
            </a:r>
            <a:endParaRPr b="1" sz="1100">
              <a:solidFill>
                <a:srgbClr val="741B47"/>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Getting on the school bus</a:t>
            </a:r>
            <a:endParaRPr sz="1200">
              <a:solidFill>
                <a:srgbClr val="000000"/>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Coming into the building (temperature check)</a:t>
            </a:r>
            <a:endParaRPr sz="12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sz="1100">
                <a:solidFill>
                  <a:srgbClr val="000000"/>
                </a:solidFill>
              </a:rPr>
              <a:t>Frontline Health Screening and video explaining the use of thermal scanners in school</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sz="1100">
                <a:solidFill>
                  <a:srgbClr val="000000"/>
                </a:solidFill>
              </a:rPr>
              <a:t>Attendance and Checking in with Homebase Advisors (secondary)</a:t>
            </a:r>
            <a:endParaRPr sz="1100">
              <a:solidFill>
                <a:srgbClr val="000000"/>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One way hall traffic</a:t>
            </a:r>
            <a:endParaRPr sz="1200">
              <a:solidFill>
                <a:srgbClr val="000000"/>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Cafeteria</a:t>
            </a:r>
            <a:endParaRPr sz="1200">
              <a:solidFill>
                <a:srgbClr val="000000"/>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In the classroom</a:t>
            </a:r>
            <a:endParaRPr sz="1200">
              <a:solidFill>
                <a:srgbClr val="000000"/>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Locker &amp; bathroom</a:t>
            </a:r>
            <a:endParaRPr sz="1200">
              <a:solidFill>
                <a:srgbClr val="000000"/>
              </a:solidFil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FF0000"/>
                </a:solidFill>
                <a:latin typeface="Arial"/>
                <a:ea typeface="Arial"/>
                <a:cs typeface="Arial"/>
                <a:sym typeface="Arial"/>
              </a:rPr>
              <a:t>*Developing videos presently and trying to use the new safety related materials and supplies to ensure realism.</a:t>
            </a:r>
            <a:endParaRPr sz="14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
        <p:nvSpPr>
          <p:cNvPr id="108" name="Google Shape;108;p19"/>
          <p:cNvSpPr txBox="1"/>
          <p:nvPr>
            <p:ph idx="2" type="body"/>
          </p:nvPr>
        </p:nvSpPr>
        <p:spPr>
          <a:xfrm>
            <a:off x="4872575" y="1626250"/>
            <a:ext cx="3999900" cy="337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chemeClr val="dk1"/>
                </a:solidFill>
              </a:rPr>
              <a:t>Videos that Inform:</a:t>
            </a:r>
            <a:endParaRPr sz="1700">
              <a:solidFill>
                <a:schemeClr val="dk1"/>
              </a:solidFill>
            </a:endParaRPr>
          </a:p>
          <a:p>
            <a:pPr indent="0" lvl="0" marL="0" rtl="0" algn="l">
              <a:lnSpc>
                <a:spcPct val="100000"/>
              </a:lnSpc>
              <a:spcBef>
                <a:spcPts val="0"/>
              </a:spcBef>
              <a:spcAft>
                <a:spcPts val="0"/>
              </a:spcAft>
              <a:buNone/>
            </a:pPr>
            <a:r>
              <a:rPr b="1" lang="en" sz="1100">
                <a:solidFill>
                  <a:srgbClr val="4A86E8"/>
                </a:solidFill>
              </a:rPr>
              <a:t>Infographic videos </a:t>
            </a:r>
            <a:r>
              <a:rPr b="1" lang="en" sz="1100">
                <a:solidFill>
                  <a:srgbClr val="4A86E8"/>
                </a:solidFill>
              </a:rPr>
              <a:t>animated with screen images from the programs</a:t>
            </a:r>
            <a:endParaRPr b="1" sz="1100">
              <a:solidFill>
                <a:srgbClr val="4A86E8"/>
              </a:solidFill>
            </a:endParaRPr>
          </a:p>
          <a:p>
            <a:pPr indent="0" lvl="0" marL="0" rtl="0" algn="l">
              <a:lnSpc>
                <a:spcPct val="100000"/>
              </a:lnSpc>
              <a:spcBef>
                <a:spcPts val="0"/>
              </a:spcBef>
              <a:spcAft>
                <a:spcPts val="0"/>
              </a:spcAft>
              <a:buNone/>
            </a:pPr>
            <a:r>
              <a:t/>
            </a:r>
            <a:endParaRPr b="1" sz="1100">
              <a:solidFill>
                <a:srgbClr val="4A86E8"/>
              </a:solidFill>
            </a:endParaRPr>
          </a:p>
          <a:p>
            <a:pPr indent="-304800" lvl="0" marL="457200" rtl="0" algn="l">
              <a:lnSpc>
                <a:spcPct val="100000"/>
              </a:lnSpc>
              <a:spcBef>
                <a:spcPts val="0"/>
              </a:spcBef>
              <a:spcAft>
                <a:spcPts val="0"/>
              </a:spcAft>
              <a:buClr>
                <a:srgbClr val="000000"/>
              </a:buClr>
              <a:buSzPts val="1200"/>
              <a:buChar char="●"/>
            </a:pPr>
            <a:r>
              <a:rPr lang="en" sz="1200">
                <a:solidFill>
                  <a:srgbClr val="000000"/>
                </a:solidFill>
              </a:rPr>
              <a:t>Back to School for Parents: </a:t>
            </a:r>
            <a:endParaRPr sz="12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sz="1100">
                <a:solidFill>
                  <a:srgbClr val="000000"/>
                </a:solidFill>
              </a:rPr>
              <a:t>Accessing PowerSchool information</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sz="1100">
                <a:solidFill>
                  <a:srgbClr val="000000"/>
                </a:solidFill>
              </a:rPr>
              <a:t>Remind App/Class Dojo and Communicating with school</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sz="1100">
                <a:solidFill>
                  <a:srgbClr val="000000"/>
                </a:solidFill>
              </a:rPr>
              <a:t>Dropping off and Picking up Students when your child goes home sick</a:t>
            </a:r>
            <a:endParaRPr sz="1100">
              <a:solidFill>
                <a:srgbClr val="000000"/>
              </a:solidFill>
            </a:endParaRPr>
          </a:p>
          <a:p>
            <a:pPr indent="-298450" lvl="1" marL="914400" rtl="0" algn="l">
              <a:lnSpc>
                <a:spcPct val="100000"/>
              </a:lnSpc>
              <a:spcBef>
                <a:spcPts val="0"/>
              </a:spcBef>
              <a:spcAft>
                <a:spcPts val="0"/>
              </a:spcAft>
              <a:buClr>
                <a:srgbClr val="000000"/>
              </a:buClr>
              <a:buSzPts val="1100"/>
              <a:buChar char="○"/>
            </a:pPr>
            <a:r>
              <a:rPr lang="en" sz="1100">
                <a:solidFill>
                  <a:srgbClr val="000000"/>
                </a:solidFill>
              </a:rPr>
              <a:t>Monitoring Meal Account balance and adding money</a:t>
            </a:r>
            <a:endParaRPr sz="1100">
              <a:solidFill>
                <a:srgbClr val="000000"/>
              </a:solidFill>
            </a:endParaRPr>
          </a:p>
          <a:p>
            <a:pPr indent="0" lvl="0" marL="0" rtl="0" algn="l">
              <a:lnSpc>
                <a:spcPct val="100000"/>
              </a:lnSpc>
              <a:spcBef>
                <a:spcPts val="0"/>
              </a:spcBef>
              <a:spcAft>
                <a:spcPts val="0"/>
              </a:spcAft>
              <a:buNone/>
            </a:pPr>
            <a:r>
              <a:t/>
            </a:r>
            <a:endParaRPr sz="1100">
              <a:solidFill>
                <a:srgbClr val="000000"/>
              </a:solidFill>
            </a:endParaRPr>
          </a:p>
          <a:p>
            <a:pPr indent="-304800" lvl="0" marL="457200" rtl="0" algn="l">
              <a:spcBef>
                <a:spcPts val="0"/>
              </a:spcBef>
              <a:spcAft>
                <a:spcPts val="0"/>
              </a:spcAft>
              <a:buClr>
                <a:srgbClr val="000000"/>
              </a:buClr>
              <a:buSzPts val="1200"/>
              <a:buChar char="●"/>
            </a:pPr>
            <a:r>
              <a:rPr lang="en" sz="1200">
                <a:solidFill>
                  <a:srgbClr val="000000"/>
                </a:solidFill>
              </a:rPr>
              <a:t>Instructional videos (for teachers and students): </a:t>
            </a:r>
            <a:endParaRPr sz="1200">
              <a:solidFill>
                <a:srgbClr val="000000"/>
              </a:solidFill>
            </a:endParaRPr>
          </a:p>
          <a:p>
            <a:pPr indent="-298450" lvl="1" marL="914400" rtl="0" algn="l">
              <a:spcBef>
                <a:spcPts val="0"/>
              </a:spcBef>
              <a:spcAft>
                <a:spcPts val="0"/>
              </a:spcAft>
              <a:buClr>
                <a:srgbClr val="000000"/>
              </a:buClr>
              <a:buSzPts val="1100"/>
              <a:buChar char="○"/>
            </a:pPr>
            <a:r>
              <a:rPr lang="en" sz="1100">
                <a:solidFill>
                  <a:srgbClr val="000000"/>
                </a:solidFill>
              </a:rPr>
              <a:t>Zoom rooms</a:t>
            </a:r>
            <a:endParaRPr sz="1100">
              <a:solidFill>
                <a:srgbClr val="000000"/>
              </a:solidFill>
            </a:endParaRPr>
          </a:p>
          <a:p>
            <a:pPr indent="-298450" lvl="1" marL="914400" rtl="0" algn="l">
              <a:spcBef>
                <a:spcPts val="0"/>
              </a:spcBef>
              <a:spcAft>
                <a:spcPts val="0"/>
              </a:spcAft>
              <a:buClr>
                <a:srgbClr val="000000"/>
              </a:buClr>
              <a:buSzPts val="1100"/>
              <a:buChar char="○"/>
            </a:pPr>
            <a:r>
              <a:rPr lang="en" sz="1100">
                <a:solidFill>
                  <a:srgbClr val="000000"/>
                </a:solidFill>
              </a:rPr>
              <a:t>Self-selected remote learning</a:t>
            </a:r>
            <a:endParaRPr sz="1100">
              <a:solidFill>
                <a:srgbClr val="000000"/>
              </a:solidFill>
            </a:endParaRPr>
          </a:p>
          <a:p>
            <a:pPr indent="-298450" lvl="1" marL="914400" rtl="0" algn="l">
              <a:spcBef>
                <a:spcPts val="0"/>
              </a:spcBef>
              <a:spcAft>
                <a:spcPts val="0"/>
              </a:spcAft>
              <a:buClr>
                <a:srgbClr val="000000"/>
              </a:buClr>
              <a:buSzPts val="1100"/>
              <a:buChar char="○"/>
            </a:pPr>
            <a:r>
              <a:rPr lang="en" sz="1100">
                <a:solidFill>
                  <a:srgbClr val="000000"/>
                </a:solidFill>
              </a:rPr>
              <a:t>Google Classroom</a:t>
            </a:r>
            <a:endParaRPr sz="1100">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168850" y="3274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Technology &amp; Connectivity</a:t>
            </a:r>
            <a:endParaRPr>
              <a:latin typeface="Roboto"/>
              <a:ea typeface="Roboto"/>
              <a:cs typeface="Roboto"/>
              <a:sym typeface="Roboto"/>
            </a:endParaRPr>
          </a:p>
        </p:txBody>
      </p:sp>
      <p:sp>
        <p:nvSpPr>
          <p:cNvPr id="114" name="Google Shape;114;p20"/>
          <p:cNvSpPr txBox="1"/>
          <p:nvPr/>
        </p:nvSpPr>
        <p:spPr>
          <a:xfrm>
            <a:off x="910300" y="1827975"/>
            <a:ext cx="67569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15" name="Google Shape;115;p20"/>
          <p:cNvSpPr txBox="1"/>
          <p:nvPr>
            <p:ph idx="4294967295" type="subTitle"/>
          </p:nvPr>
        </p:nvSpPr>
        <p:spPr>
          <a:xfrm>
            <a:off x="6015875" y="614025"/>
            <a:ext cx="2925000" cy="39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chemeClr val="accent2"/>
                </a:solidFill>
              </a:rPr>
              <a:t>Derek Svenson  </a:t>
            </a:r>
            <a:r>
              <a:rPr lang="en" sz="1500">
                <a:solidFill>
                  <a:srgbClr val="FFFFFF"/>
                </a:solidFill>
              </a:rPr>
              <a:t>dsvenson@clake.org</a:t>
            </a:r>
            <a:endParaRPr sz="1500">
              <a:solidFill>
                <a:srgbClr val="FFFFFF"/>
              </a:solidFill>
            </a:endParaRPr>
          </a:p>
        </p:txBody>
      </p:sp>
      <p:sp>
        <p:nvSpPr>
          <p:cNvPr id="116" name="Google Shape;116;p20"/>
          <p:cNvSpPr txBox="1"/>
          <p:nvPr>
            <p:ph idx="4294967295" type="body"/>
          </p:nvPr>
        </p:nvSpPr>
        <p:spPr>
          <a:xfrm>
            <a:off x="490975" y="1293875"/>
            <a:ext cx="8520600" cy="373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Student Chromebook plan for 2020-2021</a:t>
            </a:r>
            <a:endParaRPr b="1" sz="1400"/>
          </a:p>
          <a:p>
            <a:pPr indent="-311150" lvl="0" marL="457200" rtl="0" algn="l">
              <a:spcBef>
                <a:spcPts val="1600"/>
              </a:spcBef>
              <a:spcAft>
                <a:spcPts val="0"/>
              </a:spcAft>
              <a:buSzPts val="1300"/>
              <a:buChar char="●"/>
            </a:pPr>
            <a:r>
              <a:rPr lang="en"/>
              <a:t>Grades K-12 will be 1:1 with Chromebooks by start of school</a:t>
            </a:r>
            <a:endParaRPr/>
          </a:p>
          <a:p>
            <a:pPr indent="-311150" lvl="0" marL="457200" rtl="0" algn="l">
              <a:spcBef>
                <a:spcPts val="0"/>
              </a:spcBef>
              <a:spcAft>
                <a:spcPts val="0"/>
              </a:spcAft>
              <a:buSzPts val="1300"/>
              <a:buChar char="●"/>
            </a:pPr>
            <a:r>
              <a:rPr lang="en"/>
              <a:t>Grades K to 6 carts; grades 7 to 12 protective bags</a:t>
            </a:r>
            <a:endParaRPr/>
          </a:p>
          <a:p>
            <a:pPr indent="-311150" lvl="0" marL="457200" rtl="0" algn="l">
              <a:spcBef>
                <a:spcPts val="0"/>
              </a:spcBef>
              <a:spcAft>
                <a:spcPts val="0"/>
              </a:spcAft>
              <a:buSzPts val="1300"/>
              <a:buChar char="●"/>
            </a:pPr>
            <a:r>
              <a:rPr lang="en"/>
              <a:t>Spare devices for breakages</a:t>
            </a:r>
            <a:endParaRPr/>
          </a:p>
          <a:p>
            <a:pPr indent="0" lvl="0" marL="0" rtl="0" algn="l">
              <a:spcBef>
                <a:spcPts val="1600"/>
              </a:spcBef>
              <a:spcAft>
                <a:spcPts val="0"/>
              </a:spcAft>
              <a:buNone/>
            </a:pPr>
            <a:r>
              <a:rPr b="1" lang="en" sz="1400"/>
              <a:t>System Support / Questions for Teachers, Staff, Students and Parents</a:t>
            </a:r>
            <a:endParaRPr b="1" sz="1400"/>
          </a:p>
          <a:p>
            <a:pPr indent="-311150" lvl="0" marL="457200" rtl="0" algn="l">
              <a:spcBef>
                <a:spcPts val="1600"/>
              </a:spcBef>
              <a:spcAft>
                <a:spcPts val="0"/>
              </a:spcAft>
              <a:buSzPts val="1300"/>
              <a:buChar char="●"/>
            </a:pPr>
            <a:r>
              <a:rPr lang="en"/>
              <a:t>External IT support phone number:  716-753-5860 (staffed during work hours)</a:t>
            </a:r>
            <a:endParaRPr/>
          </a:p>
          <a:p>
            <a:pPr indent="-311150" lvl="0" marL="457200" rtl="0" algn="l">
              <a:spcBef>
                <a:spcPts val="0"/>
              </a:spcBef>
              <a:spcAft>
                <a:spcPts val="0"/>
              </a:spcAft>
              <a:buSzPts val="1300"/>
              <a:buChar char="●"/>
            </a:pPr>
            <a:r>
              <a:rPr lang="en"/>
              <a:t>Frontline, Google Classroom, Remind, ClassDojo</a:t>
            </a:r>
            <a:endParaRPr/>
          </a:p>
          <a:p>
            <a:pPr indent="-311150" lvl="0" marL="457200" rtl="0" algn="l">
              <a:spcBef>
                <a:spcPts val="0"/>
              </a:spcBef>
              <a:spcAft>
                <a:spcPts val="0"/>
              </a:spcAft>
              <a:buSzPts val="1300"/>
              <a:buChar char="●"/>
            </a:pPr>
            <a:r>
              <a:rPr lang="en"/>
              <a:t>Parents have access to </a:t>
            </a:r>
            <a:r>
              <a:rPr lang="en" u="sng">
                <a:solidFill>
                  <a:schemeClr val="accent5"/>
                </a:solidFill>
                <a:hlinkClick r:id="rId3"/>
              </a:rPr>
              <a:t>www.clake.org</a:t>
            </a:r>
            <a:r>
              <a:rPr lang="en"/>
              <a:t> with system training resources</a:t>
            </a:r>
            <a:endParaRPr/>
          </a:p>
          <a:p>
            <a:pPr indent="-311150" lvl="0" marL="457200" rtl="0" algn="l">
              <a:spcBef>
                <a:spcPts val="0"/>
              </a:spcBef>
              <a:spcAft>
                <a:spcPts val="0"/>
              </a:spcAft>
              <a:buSzPts val="1300"/>
              <a:buChar char="●"/>
            </a:pPr>
            <a:r>
              <a:rPr lang="en"/>
              <a:t>Distance learning (Zoom) online training sessions for teachers and parents</a:t>
            </a:r>
            <a:endParaRPr/>
          </a:p>
          <a:p>
            <a:pPr indent="0" lvl="0" marL="457200" rtl="0" algn="l">
              <a:spcBef>
                <a:spcPts val="1600"/>
              </a:spcBef>
              <a:spcAft>
                <a:spcPts val="0"/>
              </a:spcAft>
              <a:buNone/>
            </a:pPr>
            <a:r>
              <a:t/>
            </a:r>
            <a:endParaRPr b="1" sz="14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7" name="Google Shape;117;p20"/>
          <p:cNvPicPr preferRelativeResize="0"/>
          <p:nvPr/>
        </p:nvPicPr>
        <p:blipFill>
          <a:blip r:embed="rId4">
            <a:alphaModFix/>
          </a:blip>
          <a:stretch>
            <a:fillRect/>
          </a:stretch>
        </p:blipFill>
        <p:spPr>
          <a:xfrm>
            <a:off x="7383725" y="1293875"/>
            <a:ext cx="1760275" cy="167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25" y="500925"/>
            <a:ext cx="85731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Health &amp; Safety                            </a:t>
            </a:r>
            <a:r>
              <a:rPr lang="en" sz="1600">
                <a:solidFill>
                  <a:schemeClr val="accent2"/>
                </a:solidFill>
                <a:latin typeface="Roboto"/>
                <a:ea typeface="Roboto"/>
                <a:cs typeface="Roboto"/>
                <a:sym typeface="Roboto"/>
              </a:rPr>
              <a:t>Michelle Holley </a:t>
            </a:r>
            <a:r>
              <a:rPr lang="en" sz="1600">
                <a:solidFill>
                  <a:srgbClr val="FFFFFF"/>
                </a:solidFill>
                <a:latin typeface="Roboto"/>
                <a:ea typeface="Roboto"/>
                <a:cs typeface="Roboto"/>
                <a:sym typeface="Roboto"/>
              </a:rPr>
              <a:t>mholley@clake.org</a:t>
            </a:r>
            <a:endParaRPr>
              <a:solidFill>
                <a:srgbClr val="FFFFFF"/>
              </a:solidFill>
            </a:endParaRPr>
          </a:p>
        </p:txBody>
      </p:sp>
      <p:sp>
        <p:nvSpPr>
          <p:cNvPr id="123" name="Google Shape;123;p21"/>
          <p:cNvSpPr txBox="1"/>
          <p:nvPr/>
        </p:nvSpPr>
        <p:spPr>
          <a:xfrm>
            <a:off x="444800" y="1559375"/>
            <a:ext cx="7776300" cy="293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2"/>
                </a:solidFill>
                <a:latin typeface="Roboto"/>
                <a:ea typeface="Roboto"/>
                <a:cs typeface="Roboto"/>
                <a:sym typeface="Roboto"/>
              </a:rPr>
              <a:t>Prevention Measures to Reduce Exposure</a:t>
            </a:r>
            <a:endParaRPr b="1" sz="1600">
              <a:solidFill>
                <a:schemeClr val="dk2"/>
              </a:solidFill>
              <a:latin typeface="Roboto"/>
              <a:ea typeface="Roboto"/>
              <a:cs typeface="Roboto"/>
              <a:sym typeface="Roboto"/>
            </a:endParaRPr>
          </a:p>
          <a:p>
            <a:pPr indent="-323850" lvl="0" marL="457200" rtl="0" algn="l">
              <a:lnSpc>
                <a:spcPct val="115000"/>
              </a:lnSpc>
              <a:spcBef>
                <a:spcPts val="1600"/>
              </a:spcBef>
              <a:spcAft>
                <a:spcPts val="0"/>
              </a:spcAft>
              <a:buClr>
                <a:schemeClr val="dk2"/>
              </a:buClr>
              <a:buSzPts val="1500"/>
              <a:buFont typeface="Roboto"/>
              <a:buChar char="●"/>
            </a:pPr>
            <a:r>
              <a:rPr lang="en" sz="1500">
                <a:solidFill>
                  <a:schemeClr val="dk2"/>
                </a:solidFill>
                <a:latin typeface="Roboto"/>
                <a:ea typeface="Roboto"/>
                <a:cs typeface="Roboto"/>
                <a:sym typeface="Roboto"/>
              </a:rPr>
              <a:t>Face Coverings</a:t>
            </a:r>
            <a:endParaRPr sz="1500">
              <a:solidFill>
                <a:schemeClr val="dk2"/>
              </a:solidFill>
              <a:latin typeface="Roboto"/>
              <a:ea typeface="Roboto"/>
              <a:cs typeface="Roboto"/>
              <a:sym typeface="Roboto"/>
            </a:endParaRPr>
          </a:p>
          <a:p>
            <a:pPr indent="-323850" lvl="0" marL="457200" rtl="0" algn="l">
              <a:lnSpc>
                <a:spcPct val="115000"/>
              </a:lnSpc>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Hand Hygiene</a:t>
            </a:r>
            <a:endParaRPr sz="1500">
              <a:solidFill>
                <a:schemeClr val="dk2"/>
              </a:solidFill>
              <a:latin typeface="Roboto"/>
              <a:ea typeface="Roboto"/>
              <a:cs typeface="Roboto"/>
              <a:sym typeface="Roboto"/>
            </a:endParaRPr>
          </a:p>
          <a:p>
            <a:pPr indent="-323850" lvl="0" marL="457200" rtl="0" algn="l">
              <a:lnSpc>
                <a:spcPct val="115000"/>
              </a:lnSpc>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Social Distance</a:t>
            </a:r>
            <a:endParaRPr sz="1500">
              <a:solidFill>
                <a:schemeClr val="dk2"/>
              </a:solidFill>
              <a:latin typeface="Roboto"/>
              <a:ea typeface="Roboto"/>
              <a:cs typeface="Roboto"/>
              <a:sym typeface="Roboto"/>
            </a:endParaRPr>
          </a:p>
          <a:p>
            <a:pPr indent="-323850" lvl="0" marL="457200" rtl="0" algn="l">
              <a:lnSpc>
                <a:spcPct val="115000"/>
              </a:lnSpc>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Health Screenings and Reporting</a:t>
            </a:r>
            <a:endParaRPr sz="1500">
              <a:solidFill>
                <a:schemeClr val="dk2"/>
              </a:solidFill>
              <a:latin typeface="Roboto"/>
              <a:ea typeface="Roboto"/>
              <a:cs typeface="Roboto"/>
              <a:sym typeface="Roboto"/>
            </a:endParaRPr>
          </a:p>
          <a:p>
            <a:pPr indent="-323850" lvl="0" marL="457200" rtl="0" algn="l">
              <a:lnSpc>
                <a:spcPct val="115000"/>
              </a:lnSpc>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Temperature Checks at the door</a:t>
            </a:r>
            <a:endParaRPr sz="1500">
              <a:solidFill>
                <a:schemeClr val="dk2"/>
              </a:solidFill>
              <a:latin typeface="Roboto"/>
              <a:ea typeface="Roboto"/>
              <a:cs typeface="Roboto"/>
              <a:sym typeface="Roboto"/>
            </a:endParaRPr>
          </a:p>
          <a:p>
            <a:pPr indent="-323850" lvl="0" marL="457200" rtl="0" algn="l">
              <a:lnSpc>
                <a:spcPct val="115000"/>
              </a:lnSpc>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Isolation Room and Wellness Center</a:t>
            </a:r>
            <a:endParaRPr sz="1500">
              <a:solidFill>
                <a:schemeClr val="dk2"/>
              </a:solidFill>
              <a:latin typeface="Roboto"/>
              <a:ea typeface="Roboto"/>
              <a:cs typeface="Roboto"/>
              <a:sym typeface="Roboto"/>
            </a:endParaRPr>
          </a:p>
          <a:p>
            <a:pPr indent="-323850" lvl="0" marL="457200" rtl="0" algn="l">
              <a:lnSpc>
                <a:spcPct val="115000"/>
              </a:lnSpc>
              <a:spcBef>
                <a:spcPts val="0"/>
              </a:spcBef>
              <a:spcAft>
                <a:spcPts val="0"/>
              </a:spcAft>
              <a:buClr>
                <a:schemeClr val="dk2"/>
              </a:buClr>
              <a:buSzPts val="1500"/>
              <a:buFont typeface="Roboto"/>
              <a:buChar char="●"/>
            </a:pPr>
            <a:r>
              <a:rPr lang="en" sz="1500">
                <a:solidFill>
                  <a:schemeClr val="dk2"/>
                </a:solidFill>
                <a:latin typeface="Roboto"/>
                <a:ea typeface="Roboto"/>
                <a:cs typeface="Roboto"/>
                <a:sym typeface="Roboto"/>
              </a:rPr>
              <a:t>Procedures for sending sick students home</a:t>
            </a:r>
            <a:endParaRPr sz="1500">
              <a:solidFill>
                <a:schemeClr val="dk2"/>
              </a:solidFill>
              <a:latin typeface="Roboto"/>
              <a:ea typeface="Roboto"/>
              <a:cs typeface="Roboto"/>
              <a:sym typeface="Roboto"/>
            </a:endParaRPr>
          </a:p>
        </p:txBody>
      </p:sp>
      <p:pic>
        <p:nvPicPr>
          <p:cNvPr id="124" name="Google Shape;124;p21"/>
          <p:cNvPicPr preferRelativeResize="0"/>
          <p:nvPr/>
        </p:nvPicPr>
        <p:blipFill>
          <a:blip r:embed="rId3">
            <a:alphaModFix/>
          </a:blip>
          <a:stretch>
            <a:fillRect/>
          </a:stretch>
        </p:blipFill>
        <p:spPr>
          <a:xfrm>
            <a:off x="7383725" y="3471250"/>
            <a:ext cx="1760275" cy="1672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